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 id="2147483650" r:id="rId2"/>
  </p:sldMasterIdLst>
  <p:notesMasterIdLst>
    <p:notesMasterId r:id="rId48"/>
  </p:notesMasterIdLst>
  <p:sldIdLst>
    <p:sldId id="334" r:id="rId3"/>
    <p:sldId id="517" r:id="rId4"/>
    <p:sldId id="258" r:id="rId5"/>
    <p:sldId id="612" r:id="rId6"/>
    <p:sldId id="531" r:id="rId7"/>
    <p:sldId id="618" r:id="rId8"/>
    <p:sldId id="524" r:id="rId9"/>
    <p:sldId id="532" r:id="rId10"/>
    <p:sldId id="613" r:id="rId11"/>
    <p:sldId id="597" r:id="rId12"/>
    <p:sldId id="598" r:id="rId13"/>
    <p:sldId id="599" r:id="rId14"/>
    <p:sldId id="600" r:id="rId15"/>
    <p:sldId id="601" r:id="rId16"/>
    <p:sldId id="610" r:id="rId17"/>
    <p:sldId id="603" r:id="rId18"/>
    <p:sldId id="602" r:id="rId19"/>
    <p:sldId id="614" r:id="rId20"/>
    <p:sldId id="321" r:id="rId21"/>
    <p:sldId id="605" r:id="rId22"/>
    <p:sldId id="534" r:id="rId23"/>
    <p:sldId id="529" r:id="rId24"/>
    <p:sldId id="533" r:id="rId25"/>
    <p:sldId id="615" r:id="rId26"/>
    <p:sldId id="530" r:id="rId27"/>
    <p:sldId id="616" r:id="rId28"/>
    <p:sldId id="538" r:id="rId29"/>
    <p:sldId id="539" r:id="rId30"/>
    <p:sldId id="540" r:id="rId31"/>
    <p:sldId id="541" r:id="rId32"/>
    <p:sldId id="542" r:id="rId33"/>
    <p:sldId id="543" r:id="rId34"/>
    <p:sldId id="544" r:id="rId35"/>
    <p:sldId id="617" r:id="rId36"/>
    <p:sldId id="537" r:id="rId37"/>
    <p:sldId id="545" r:id="rId38"/>
    <p:sldId id="555" r:id="rId39"/>
    <p:sldId id="604" r:id="rId40"/>
    <p:sldId id="606" r:id="rId41"/>
    <p:sldId id="607" r:id="rId42"/>
    <p:sldId id="608" r:id="rId43"/>
    <p:sldId id="546" r:id="rId44"/>
    <p:sldId id="547" r:id="rId45"/>
    <p:sldId id="609" r:id="rId46"/>
    <p:sldId id="611" r:id="rId47"/>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96DEF50-4520-46EA-DA92-5B00F9215EDD}" name="De Backer, Wout" initials="DBW" userId="S::wdbacker@email.sc.edu::211b859f-331a-485f-9d19-db4ce51cf4b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002E"/>
    <a:srgbClr val="4A9D3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7588" autoAdjust="0"/>
  </p:normalViewPr>
  <p:slideViewPr>
    <p:cSldViewPr snapToGrid="0" snapToObjects="1" showGuides="1">
      <p:cViewPr varScale="1">
        <p:scale>
          <a:sx n="93" d="100"/>
          <a:sy n="93" d="100"/>
        </p:scale>
        <p:origin x="1188" y="6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8/10/relationships/authors" Target="author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6C737-D35E-40A9-BC8F-8CDF93DF532B}" type="datetimeFigureOut">
              <a:rPr lang="en-US" smtClean="0"/>
              <a:t>9/24/2024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D96D7-8B87-418A-BE60-160BFF9CBD99}" type="slidenum">
              <a:rPr lang="en-US" smtClean="0"/>
              <a:t>‹#›</a:t>
            </a:fld>
            <a:endParaRPr lang="en-US"/>
          </a:p>
        </p:txBody>
      </p:sp>
    </p:spTree>
    <p:extLst>
      <p:ext uri="{BB962C8B-B14F-4D97-AF65-F5344CB8AC3E}">
        <p14:creationId xmlns:p14="http://schemas.microsoft.com/office/powerpoint/2010/main" val="2707387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a:t>
            </a:fld>
            <a:endParaRPr lang="en-US" dirty="0"/>
          </a:p>
        </p:txBody>
      </p:sp>
    </p:spTree>
    <p:extLst>
      <p:ext uri="{BB962C8B-B14F-4D97-AF65-F5344CB8AC3E}">
        <p14:creationId xmlns:p14="http://schemas.microsoft.com/office/powerpoint/2010/main" val="101281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11</a:t>
            </a:fld>
            <a:endParaRPr lang="en-US"/>
          </a:p>
        </p:txBody>
      </p:sp>
    </p:spTree>
    <p:extLst>
      <p:ext uri="{BB962C8B-B14F-4D97-AF65-F5344CB8AC3E}">
        <p14:creationId xmlns:p14="http://schemas.microsoft.com/office/powerpoint/2010/main" val="706924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12</a:t>
            </a:fld>
            <a:endParaRPr lang="en-US"/>
          </a:p>
        </p:txBody>
      </p:sp>
    </p:spTree>
    <p:extLst>
      <p:ext uri="{BB962C8B-B14F-4D97-AF65-F5344CB8AC3E}">
        <p14:creationId xmlns:p14="http://schemas.microsoft.com/office/powerpoint/2010/main" val="46486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identified from historical data as a function of </a:t>
            </a:r>
            <a:r>
              <a:rPr lang="en-US" dirty="0" err="1"/>
              <a:t>cP</a:t>
            </a:r>
            <a:r>
              <a:rPr lang="en-US" dirty="0"/>
              <a:t> and J</a:t>
            </a:r>
          </a:p>
        </p:txBody>
      </p:sp>
      <p:sp>
        <p:nvSpPr>
          <p:cNvPr id="4" name="Slide Number Placeholder 3"/>
          <p:cNvSpPr>
            <a:spLocks noGrp="1"/>
          </p:cNvSpPr>
          <p:nvPr>
            <p:ph type="sldNum" sz="quarter" idx="5"/>
          </p:nvPr>
        </p:nvSpPr>
        <p:spPr/>
        <p:txBody>
          <a:bodyPr/>
          <a:lstStyle/>
          <a:p>
            <a:fld id="{FA5D96D7-8B87-418A-BE60-160BFF9CBD99}" type="slidenum">
              <a:rPr lang="en-US" smtClean="0"/>
              <a:t>13</a:t>
            </a:fld>
            <a:endParaRPr lang="en-US"/>
          </a:p>
        </p:txBody>
      </p:sp>
    </p:spTree>
    <p:extLst>
      <p:ext uri="{BB962C8B-B14F-4D97-AF65-F5344CB8AC3E}">
        <p14:creationId xmlns:p14="http://schemas.microsoft.com/office/powerpoint/2010/main" val="3609964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14</a:t>
            </a:fld>
            <a:endParaRPr lang="en-US"/>
          </a:p>
        </p:txBody>
      </p:sp>
    </p:spTree>
    <p:extLst>
      <p:ext uri="{BB962C8B-B14F-4D97-AF65-F5344CB8AC3E}">
        <p14:creationId xmlns:p14="http://schemas.microsoft.com/office/powerpoint/2010/main" val="66316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15</a:t>
            </a:fld>
            <a:endParaRPr lang="en-US"/>
          </a:p>
        </p:txBody>
      </p:sp>
    </p:spTree>
    <p:extLst>
      <p:ext uri="{BB962C8B-B14F-4D97-AF65-F5344CB8AC3E}">
        <p14:creationId xmlns:p14="http://schemas.microsoft.com/office/powerpoint/2010/main" val="1770449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16</a:t>
            </a:fld>
            <a:endParaRPr lang="en-US"/>
          </a:p>
        </p:txBody>
      </p:sp>
    </p:spTree>
    <p:extLst>
      <p:ext uri="{BB962C8B-B14F-4D97-AF65-F5344CB8AC3E}">
        <p14:creationId xmlns:p14="http://schemas.microsoft.com/office/powerpoint/2010/main" val="1821814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17</a:t>
            </a:fld>
            <a:endParaRPr lang="en-US"/>
          </a:p>
        </p:txBody>
      </p:sp>
    </p:spTree>
    <p:extLst>
      <p:ext uri="{BB962C8B-B14F-4D97-AF65-F5344CB8AC3E}">
        <p14:creationId xmlns:p14="http://schemas.microsoft.com/office/powerpoint/2010/main" val="957539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a:t>
            </a:r>
            <a:r>
              <a:rPr lang="en-US" sz="1800" b="1" i="0" u="none" strike="noStrike" baseline="0" dirty="0">
                <a:solidFill>
                  <a:srgbClr val="FFFFFF"/>
                </a:solidFill>
                <a:latin typeface="Arial" panose="020B0604020202020204" pitchFamily="34" charset="0"/>
              </a:rPr>
              <a:t>Arvind. G. Rao and prof </a:t>
            </a:r>
            <a:r>
              <a:rPr lang="en-US" sz="1800" b="1" i="1" u="none" strike="noStrike" baseline="0" dirty="0">
                <a:solidFill>
                  <a:srgbClr val="FFFFFF"/>
                </a:solidFill>
                <a:latin typeface="Times New Roman" panose="02020603050405020304" pitchFamily="18" charset="0"/>
              </a:rPr>
              <a:t>J.P. van </a:t>
            </a:r>
            <a:r>
              <a:rPr lang="en-US" sz="1800" b="1" i="1" u="none" strike="noStrike" baseline="0" dirty="0" err="1">
                <a:solidFill>
                  <a:srgbClr val="FFFFFF"/>
                </a:solidFill>
                <a:latin typeface="Times New Roman" panose="02020603050405020304" pitchFamily="18" charset="0"/>
              </a:rPr>
              <a:t>Buijtenen</a:t>
            </a:r>
            <a:r>
              <a:rPr lang="en-US" dirty="0"/>
              <a: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18</a:t>
            </a:fld>
            <a:endParaRPr lang="en-US"/>
          </a:p>
        </p:txBody>
      </p:sp>
    </p:spTree>
    <p:extLst>
      <p:ext uri="{BB962C8B-B14F-4D97-AF65-F5344CB8AC3E}">
        <p14:creationId xmlns:p14="http://schemas.microsoft.com/office/powerpoint/2010/main" val="2316380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Biggest design challenge = fitting all the equipment in the slender pylon. Fuel lines, pneumatic lines, engine and reverser controls, electrical cables, and numerous instrumentation leads must fit closely and yet permit maintenance access. </a:t>
            </a:r>
          </a:p>
          <a:p>
            <a:r>
              <a:rPr lang="en-US" altLang="en-US" dirty="0"/>
              <a:t>The nacelle is made as small as possible but must provide space for all accessories plus ventilation for accessory and engine cooling.</a:t>
            </a:r>
            <a:br>
              <a:rPr lang="en-US" altLang="en-US" dirty="0"/>
            </a:br>
            <a:br>
              <a:rPr lang="en-US" altLang="en-US" dirty="0"/>
            </a:br>
            <a:r>
              <a:rPr lang="en-US" altLang="en-US" dirty="0"/>
              <a:t>The nacelle diameter tends to be roughly </a:t>
            </a:r>
            <a:r>
              <a:rPr lang="en-US" altLang="en-US" b="1" dirty="0"/>
              <a:t>10% greater than the bare engine</a:t>
            </a:r>
            <a:r>
              <a:rPr lang="en-US" altLang="en-US" dirty="0"/>
              <a:t> to accommodate various engine systems. The inlet itself extends about 60% of the diameter in front of the fan face, and the actual inlet area is about 70% of the maximum area, although this varies depending on the engine type. For initial sizing, a representative engine may be selected and scaled (within reason) to the selected thrust level. </a:t>
            </a:r>
          </a:p>
          <a:p>
            <a:r>
              <a:rPr lang="en-US" altLang="en-US" dirty="0"/>
              <a:t>One would expect the engine dimensions to vary with the square root of the thrust ratio (so that the area and mass flow are proportional to thrust). Statistically, the scaling is a bit less than the square root. The plots below show the variation in nacelle diameter and length as the thrust varies. Note that the plots in the slide show engine diameter and length, rather than nacelle dimensions. The nacelle must be scaled up as described above. (Source Stanford.edu)</a:t>
            </a:r>
          </a:p>
          <a:p>
            <a:endParaRPr lang="en-US" alt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19</a:t>
            </a:fld>
            <a:endParaRPr lang="en-US" dirty="0"/>
          </a:p>
        </p:txBody>
      </p:sp>
    </p:spTree>
    <p:extLst>
      <p:ext uri="{BB962C8B-B14F-4D97-AF65-F5344CB8AC3E}">
        <p14:creationId xmlns:p14="http://schemas.microsoft.com/office/powerpoint/2010/main" val="4226427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Raymer</a:t>
            </a:r>
          </a:p>
        </p:txBody>
      </p:sp>
      <p:sp>
        <p:nvSpPr>
          <p:cNvPr id="4" name="Slide Number Placeholder 3"/>
          <p:cNvSpPr>
            <a:spLocks noGrp="1"/>
          </p:cNvSpPr>
          <p:nvPr>
            <p:ph type="sldNum" sz="quarter" idx="5"/>
          </p:nvPr>
        </p:nvSpPr>
        <p:spPr/>
        <p:txBody>
          <a:bodyPr/>
          <a:lstStyle/>
          <a:p>
            <a:fld id="{FA5D96D7-8B87-418A-BE60-160BFF9CBD99}" type="slidenum">
              <a:rPr lang="en-US" smtClean="0"/>
              <a:t>20</a:t>
            </a:fld>
            <a:endParaRPr lang="en-US"/>
          </a:p>
        </p:txBody>
      </p:sp>
    </p:spTree>
    <p:extLst>
      <p:ext uri="{BB962C8B-B14F-4D97-AF65-F5344CB8AC3E}">
        <p14:creationId xmlns:p14="http://schemas.microsoft.com/office/powerpoint/2010/main" val="154470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a:t>
            </a:r>
            <a:r>
              <a:rPr lang="en-US" sz="1800" b="1" i="0" u="none" strike="noStrike" baseline="0" dirty="0">
                <a:solidFill>
                  <a:srgbClr val="FFFFFF"/>
                </a:solidFill>
                <a:latin typeface="Arial" panose="020B0604020202020204" pitchFamily="34" charset="0"/>
              </a:rPr>
              <a:t>Arvind. G. Rao and prof </a:t>
            </a:r>
            <a:r>
              <a:rPr lang="en-US" sz="1800" b="1" i="1" u="none" strike="noStrike" baseline="0" dirty="0">
                <a:solidFill>
                  <a:srgbClr val="FFFFFF"/>
                </a:solidFill>
                <a:latin typeface="Times New Roman" panose="02020603050405020304" pitchFamily="18" charset="0"/>
              </a:rPr>
              <a:t>J.P. van </a:t>
            </a:r>
            <a:r>
              <a:rPr lang="en-US" sz="1800" b="1" i="1" u="none" strike="noStrike" baseline="0" dirty="0" err="1">
                <a:solidFill>
                  <a:srgbClr val="FFFFFF"/>
                </a:solidFill>
                <a:latin typeface="Times New Roman" panose="02020603050405020304" pitchFamily="18" charset="0"/>
              </a:rPr>
              <a:t>Buijtenen</a:t>
            </a:r>
            <a:r>
              <a:rPr lang="en-US" dirty="0"/>
              <a: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3</a:t>
            </a:fld>
            <a:endParaRPr lang="en-US"/>
          </a:p>
        </p:txBody>
      </p:sp>
    </p:spTree>
    <p:extLst>
      <p:ext uri="{BB962C8B-B14F-4D97-AF65-F5344CB8AC3E}">
        <p14:creationId xmlns:p14="http://schemas.microsoft.com/office/powerpoint/2010/main" val="145443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Ensure that similar thermodynamic conditions exist (similar velocities, cruise conditions…)!</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21</a:t>
            </a:fld>
            <a:endParaRPr lang="en-US"/>
          </a:p>
        </p:txBody>
      </p:sp>
    </p:spTree>
    <p:extLst>
      <p:ext uri="{BB962C8B-B14F-4D97-AF65-F5344CB8AC3E}">
        <p14:creationId xmlns:p14="http://schemas.microsoft.com/office/powerpoint/2010/main" val="93404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22</a:t>
            </a:fld>
            <a:endParaRPr lang="en-US"/>
          </a:p>
        </p:txBody>
      </p:sp>
    </p:spTree>
    <p:extLst>
      <p:ext uri="{BB962C8B-B14F-4D97-AF65-F5344CB8AC3E}">
        <p14:creationId xmlns:p14="http://schemas.microsoft.com/office/powerpoint/2010/main" val="454069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23</a:t>
            </a:fld>
            <a:endParaRPr lang="en-US"/>
          </a:p>
        </p:txBody>
      </p:sp>
    </p:spTree>
    <p:extLst>
      <p:ext uri="{BB962C8B-B14F-4D97-AF65-F5344CB8AC3E}">
        <p14:creationId xmlns:p14="http://schemas.microsoft.com/office/powerpoint/2010/main" val="3384331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a:t>
            </a:r>
            <a:r>
              <a:rPr lang="en-US" sz="1800" b="1" i="0" u="none" strike="noStrike" baseline="0" dirty="0">
                <a:solidFill>
                  <a:srgbClr val="FFFFFF"/>
                </a:solidFill>
                <a:latin typeface="Arial" panose="020B0604020202020204" pitchFamily="34" charset="0"/>
              </a:rPr>
              <a:t>Arvind. G. Rao and prof </a:t>
            </a:r>
            <a:r>
              <a:rPr lang="en-US" sz="1800" b="1" i="1" u="none" strike="noStrike" baseline="0" dirty="0">
                <a:solidFill>
                  <a:srgbClr val="FFFFFF"/>
                </a:solidFill>
                <a:latin typeface="Times New Roman" panose="02020603050405020304" pitchFamily="18" charset="0"/>
              </a:rPr>
              <a:t>J.P. van </a:t>
            </a:r>
            <a:r>
              <a:rPr lang="en-US" sz="1800" b="1" i="1" u="none" strike="noStrike" baseline="0" dirty="0" err="1">
                <a:solidFill>
                  <a:srgbClr val="FFFFFF"/>
                </a:solidFill>
                <a:latin typeface="Times New Roman" panose="02020603050405020304" pitchFamily="18" charset="0"/>
              </a:rPr>
              <a:t>Buijtenen</a:t>
            </a:r>
            <a:r>
              <a:rPr lang="en-US" dirty="0"/>
              <a: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24</a:t>
            </a:fld>
            <a:endParaRPr lang="en-US"/>
          </a:p>
        </p:txBody>
      </p:sp>
    </p:spTree>
    <p:extLst>
      <p:ext uri="{BB962C8B-B14F-4D97-AF65-F5344CB8AC3E}">
        <p14:creationId xmlns:p14="http://schemas.microsoft.com/office/powerpoint/2010/main" val="3593997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25</a:t>
            </a:fld>
            <a:endParaRPr lang="en-US"/>
          </a:p>
        </p:txBody>
      </p:sp>
    </p:spTree>
    <p:extLst>
      <p:ext uri="{BB962C8B-B14F-4D97-AF65-F5344CB8AC3E}">
        <p14:creationId xmlns:p14="http://schemas.microsoft.com/office/powerpoint/2010/main" val="2071095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a:t>
            </a:r>
            <a:r>
              <a:rPr lang="en-US" sz="1800" b="1" i="0" u="none" strike="noStrike" baseline="0" dirty="0">
                <a:solidFill>
                  <a:srgbClr val="FFFFFF"/>
                </a:solidFill>
                <a:latin typeface="Arial" panose="020B0604020202020204" pitchFamily="34" charset="0"/>
              </a:rPr>
              <a:t>Arvind. G. Rao and prof </a:t>
            </a:r>
            <a:r>
              <a:rPr lang="en-US" sz="1800" b="1" i="1" u="none" strike="noStrike" baseline="0" dirty="0">
                <a:solidFill>
                  <a:srgbClr val="FFFFFF"/>
                </a:solidFill>
                <a:latin typeface="Times New Roman" panose="02020603050405020304" pitchFamily="18" charset="0"/>
              </a:rPr>
              <a:t>J.P. van </a:t>
            </a:r>
            <a:r>
              <a:rPr lang="en-US" sz="1800" b="1" i="1" u="none" strike="noStrike" baseline="0" dirty="0" err="1">
                <a:solidFill>
                  <a:srgbClr val="FFFFFF"/>
                </a:solidFill>
                <a:latin typeface="Times New Roman" panose="02020603050405020304" pitchFamily="18" charset="0"/>
              </a:rPr>
              <a:t>Buijtenen</a:t>
            </a:r>
            <a:r>
              <a:rPr lang="en-US" dirty="0"/>
              <a: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26</a:t>
            </a:fld>
            <a:endParaRPr lang="en-US"/>
          </a:p>
        </p:txBody>
      </p:sp>
    </p:spTree>
    <p:extLst>
      <p:ext uri="{BB962C8B-B14F-4D97-AF65-F5344CB8AC3E}">
        <p14:creationId xmlns:p14="http://schemas.microsoft.com/office/powerpoint/2010/main" val="3172232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27</a:t>
            </a:fld>
            <a:endParaRPr lang="en-US"/>
          </a:p>
        </p:txBody>
      </p:sp>
    </p:spTree>
    <p:extLst>
      <p:ext uri="{BB962C8B-B14F-4D97-AF65-F5344CB8AC3E}">
        <p14:creationId xmlns:p14="http://schemas.microsoft.com/office/powerpoint/2010/main" val="790732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p>
          <a:p>
            <a:r>
              <a:rPr lang="en-US" dirty="0"/>
              <a:t>A320 - https://si.wsj.net/public/resources/images/BN-RX176_PRATT0_GR_20170131234901.jpg</a:t>
            </a:r>
          </a:p>
          <a:p>
            <a:r>
              <a:rPr lang="en-US" dirty="0"/>
              <a:t>B787 - https://theaircurrent.com/wp-content/uploads/2019/01/rolls-royce-trent-1000-787-9-bfi.jpg</a:t>
            </a:r>
          </a:p>
          <a:p>
            <a:r>
              <a:rPr lang="en-US" dirty="0"/>
              <a:t>B777 - https://image.cnbcfm.com/api/v1/image/106456661-1584970552499gettyimages-1195905882.jpeg?v=1584970617&amp;w=1600&amp;h=900</a:t>
            </a:r>
          </a:p>
        </p:txBody>
      </p:sp>
      <p:sp>
        <p:nvSpPr>
          <p:cNvPr id="4" name="Slide Number Placeholder 3"/>
          <p:cNvSpPr>
            <a:spLocks noGrp="1"/>
          </p:cNvSpPr>
          <p:nvPr>
            <p:ph type="sldNum" sz="quarter" idx="5"/>
          </p:nvPr>
        </p:nvSpPr>
        <p:spPr/>
        <p:txBody>
          <a:bodyPr/>
          <a:lstStyle/>
          <a:p>
            <a:fld id="{FA5D96D7-8B87-418A-BE60-160BFF9CBD99}" type="slidenum">
              <a:rPr lang="en-US" smtClean="0"/>
              <a:t>28</a:t>
            </a:fld>
            <a:endParaRPr lang="en-US"/>
          </a:p>
        </p:txBody>
      </p:sp>
    </p:spTree>
    <p:extLst>
      <p:ext uri="{BB962C8B-B14F-4D97-AF65-F5344CB8AC3E}">
        <p14:creationId xmlns:p14="http://schemas.microsoft.com/office/powerpoint/2010/main" val="1066348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29</a:t>
            </a:fld>
            <a:endParaRPr lang="en-US"/>
          </a:p>
        </p:txBody>
      </p:sp>
    </p:spTree>
    <p:extLst>
      <p:ext uri="{BB962C8B-B14F-4D97-AF65-F5344CB8AC3E}">
        <p14:creationId xmlns:p14="http://schemas.microsoft.com/office/powerpoint/2010/main" val="1014429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www.v2500.com</a:t>
            </a:r>
          </a:p>
          <a:p>
            <a:r>
              <a:rPr lang="en-US" dirty="0"/>
              <a:t>https://upload.wikimedia.org/wikipedia/commons/f/fd/IAE_V2500_engine_cutaway_model_2010_The_Sky_and_Space.jpg</a:t>
            </a:r>
          </a:p>
        </p:txBody>
      </p:sp>
      <p:sp>
        <p:nvSpPr>
          <p:cNvPr id="4" name="Slide Number Placeholder 3"/>
          <p:cNvSpPr>
            <a:spLocks noGrp="1"/>
          </p:cNvSpPr>
          <p:nvPr>
            <p:ph type="sldNum" sz="quarter" idx="5"/>
          </p:nvPr>
        </p:nvSpPr>
        <p:spPr/>
        <p:txBody>
          <a:bodyPr/>
          <a:lstStyle/>
          <a:p>
            <a:fld id="{FA5D96D7-8B87-418A-BE60-160BFF9CBD99}" type="slidenum">
              <a:rPr lang="en-US" smtClean="0"/>
              <a:t>30</a:t>
            </a:fld>
            <a:endParaRPr lang="en-US"/>
          </a:p>
        </p:txBody>
      </p:sp>
    </p:spTree>
    <p:extLst>
      <p:ext uri="{BB962C8B-B14F-4D97-AF65-F5344CB8AC3E}">
        <p14:creationId xmlns:p14="http://schemas.microsoft.com/office/powerpoint/2010/main" val="23171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a:t>
            </a:r>
            <a:r>
              <a:rPr lang="en-US" sz="1800" b="1" i="0" u="none" strike="noStrike" baseline="0" dirty="0">
                <a:solidFill>
                  <a:srgbClr val="FFFFFF"/>
                </a:solidFill>
                <a:latin typeface="Arial" panose="020B0604020202020204" pitchFamily="34" charset="0"/>
              </a:rPr>
              <a:t>Arvind. G. Rao and prof </a:t>
            </a:r>
            <a:r>
              <a:rPr lang="en-US" sz="1800" b="1" i="1" u="none" strike="noStrike" baseline="0" dirty="0">
                <a:solidFill>
                  <a:srgbClr val="FFFFFF"/>
                </a:solidFill>
                <a:latin typeface="Times New Roman" panose="02020603050405020304" pitchFamily="18" charset="0"/>
              </a:rPr>
              <a:t>J.P. van </a:t>
            </a:r>
            <a:r>
              <a:rPr lang="en-US" sz="1800" b="1" i="1" u="none" strike="noStrike" baseline="0" dirty="0" err="1">
                <a:solidFill>
                  <a:srgbClr val="FFFFFF"/>
                </a:solidFill>
                <a:latin typeface="Times New Roman" panose="02020603050405020304" pitchFamily="18" charset="0"/>
              </a:rPr>
              <a:t>Buijtenen</a:t>
            </a:r>
            <a:r>
              <a:rPr lang="en-US" dirty="0"/>
              <a: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4</a:t>
            </a:fld>
            <a:endParaRPr lang="en-US"/>
          </a:p>
        </p:txBody>
      </p:sp>
    </p:spTree>
    <p:extLst>
      <p:ext uri="{BB962C8B-B14F-4D97-AF65-F5344CB8AC3E}">
        <p14:creationId xmlns:p14="http://schemas.microsoft.com/office/powerpoint/2010/main" val="4238054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22222"/>
                </a:solidFill>
                <a:effectLst/>
                <a:latin typeface="Roboto"/>
              </a:rPr>
              <a:t>Development started without a customer in mind! This would never happen nowadays. (Now aircraft manufacturers/airlines request engines to be built)</a:t>
            </a:r>
            <a:endParaRPr lang="en-US" sz="1200" dirty="0"/>
          </a:p>
          <a:p>
            <a:endParaRPr lang="en-US" dirty="0"/>
          </a:p>
          <a:p>
            <a:endParaRPr lang="en-US" dirty="0"/>
          </a:p>
          <a:p>
            <a:r>
              <a:rPr lang="en-US" dirty="0"/>
              <a:t>Source: www.cfm56.com</a:t>
            </a:r>
          </a:p>
          <a:p>
            <a:r>
              <a:rPr lang="en-US" dirty="0"/>
              <a:t>https://emtc.aero/wp-content/uploads/2019/03/cfm56-3-med.png</a:t>
            </a:r>
          </a:p>
        </p:txBody>
      </p:sp>
      <p:sp>
        <p:nvSpPr>
          <p:cNvPr id="4" name="Slide Number Placeholder 3"/>
          <p:cNvSpPr>
            <a:spLocks noGrp="1"/>
          </p:cNvSpPr>
          <p:nvPr>
            <p:ph type="sldNum" sz="quarter" idx="5"/>
          </p:nvPr>
        </p:nvSpPr>
        <p:spPr/>
        <p:txBody>
          <a:bodyPr/>
          <a:lstStyle/>
          <a:p>
            <a:fld id="{FA5D96D7-8B87-418A-BE60-160BFF9CBD99}" type="slidenum">
              <a:rPr lang="en-US" smtClean="0"/>
              <a:t>31</a:t>
            </a:fld>
            <a:endParaRPr lang="en-US"/>
          </a:p>
        </p:txBody>
      </p:sp>
    </p:spTree>
    <p:extLst>
      <p:ext uri="{BB962C8B-B14F-4D97-AF65-F5344CB8AC3E}">
        <p14:creationId xmlns:p14="http://schemas.microsoft.com/office/powerpoint/2010/main" val="1001043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sz="1800" b="0" i="1" u="none" strike="noStrike" baseline="0" dirty="0">
                <a:solidFill>
                  <a:srgbClr val="FD0128"/>
                </a:solidFill>
                <a:latin typeface="Arial" panose="020B0604020202020204" pitchFamily="34" charset="0"/>
              </a:rPr>
              <a:t>www.enginealliance.com</a:t>
            </a:r>
          </a:p>
          <a:p>
            <a:r>
              <a:rPr lang="en-US" dirty="0"/>
              <a:t>https://pbs.twimg.com/media/DTnXvCqVMAEEQUK.jpg</a:t>
            </a:r>
          </a:p>
        </p:txBody>
      </p:sp>
      <p:sp>
        <p:nvSpPr>
          <p:cNvPr id="4" name="Slide Number Placeholder 3"/>
          <p:cNvSpPr>
            <a:spLocks noGrp="1"/>
          </p:cNvSpPr>
          <p:nvPr>
            <p:ph type="sldNum" sz="quarter" idx="5"/>
          </p:nvPr>
        </p:nvSpPr>
        <p:spPr/>
        <p:txBody>
          <a:bodyPr/>
          <a:lstStyle/>
          <a:p>
            <a:fld id="{FA5D96D7-8B87-418A-BE60-160BFF9CBD99}" type="slidenum">
              <a:rPr lang="en-US" smtClean="0"/>
              <a:t>32</a:t>
            </a:fld>
            <a:endParaRPr lang="en-US"/>
          </a:p>
        </p:txBody>
      </p:sp>
    </p:spTree>
    <p:extLst>
      <p:ext uri="{BB962C8B-B14F-4D97-AF65-F5344CB8AC3E}">
        <p14:creationId xmlns:p14="http://schemas.microsoft.com/office/powerpoint/2010/main" val="3231397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sz="1800" b="0" i="1" u="none" strike="noStrike" baseline="0" dirty="0">
                <a:solidFill>
                  <a:srgbClr val="FD0128"/>
                </a:solidFill>
                <a:latin typeface="Arial" panose="020B0604020202020204" pitchFamily="34" charset="0"/>
              </a:rPr>
              <a:t>www.eurojet.de</a:t>
            </a:r>
          </a:p>
          <a:p>
            <a:r>
              <a:rPr lang="en-US" sz="1800" b="0" i="1" u="none" strike="noStrike" baseline="0" dirty="0">
                <a:solidFill>
                  <a:srgbClr val="FD0128"/>
                </a:solidFill>
                <a:latin typeface="Arial" panose="020B0604020202020204" pitchFamily="34" charset="0"/>
              </a:rPr>
              <a:t>Images:</a:t>
            </a:r>
          </a:p>
          <a:p>
            <a:r>
              <a:rPr lang="en-US" sz="1800" b="0" i="1" u="none" strike="noStrike" baseline="0" dirty="0">
                <a:solidFill>
                  <a:srgbClr val="FD0128"/>
                </a:solidFill>
                <a:latin typeface="Arial" panose="020B0604020202020204" pitchFamily="34" charset="0"/>
              </a:rPr>
              <a:t>https://img2.cgtrader.com/items/762035/502d9ca301/eurojet-ej200-military-turbofan-jet-engine-3d-model-max-bip-3ds-c4d-lwo-lw-lws-ma-mb-hrc-xsi.jpg</a:t>
            </a:r>
          </a:p>
          <a:p>
            <a:r>
              <a:rPr lang="en-US" dirty="0"/>
              <a:t>https://www.airlive.net/wp-content/uploads/2017/09/article-2336526-1A2AA0D3000005DC-252_964x673.jpg</a:t>
            </a:r>
          </a:p>
        </p:txBody>
      </p:sp>
      <p:sp>
        <p:nvSpPr>
          <p:cNvPr id="4" name="Slide Number Placeholder 3"/>
          <p:cNvSpPr>
            <a:spLocks noGrp="1"/>
          </p:cNvSpPr>
          <p:nvPr>
            <p:ph type="sldNum" sz="quarter" idx="5"/>
          </p:nvPr>
        </p:nvSpPr>
        <p:spPr/>
        <p:txBody>
          <a:bodyPr/>
          <a:lstStyle/>
          <a:p>
            <a:fld id="{FA5D96D7-8B87-418A-BE60-160BFF9CBD99}" type="slidenum">
              <a:rPr lang="en-US" smtClean="0"/>
              <a:t>33</a:t>
            </a:fld>
            <a:endParaRPr lang="en-US"/>
          </a:p>
        </p:txBody>
      </p:sp>
    </p:spTree>
    <p:extLst>
      <p:ext uri="{BB962C8B-B14F-4D97-AF65-F5344CB8AC3E}">
        <p14:creationId xmlns:p14="http://schemas.microsoft.com/office/powerpoint/2010/main" val="3291332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a:t>
            </a:r>
            <a:r>
              <a:rPr lang="en-US" sz="1800" b="1" i="0" u="none" strike="noStrike" baseline="0" dirty="0">
                <a:solidFill>
                  <a:srgbClr val="FFFFFF"/>
                </a:solidFill>
                <a:latin typeface="Arial" panose="020B0604020202020204" pitchFamily="34" charset="0"/>
              </a:rPr>
              <a:t>Arvind. G. Rao and prof </a:t>
            </a:r>
            <a:r>
              <a:rPr lang="en-US" sz="1800" b="1" i="1" u="none" strike="noStrike" baseline="0" dirty="0">
                <a:solidFill>
                  <a:srgbClr val="FFFFFF"/>
                </a:solidFill>
                <a:latin typeface="Times New Roman" panose="02020603050405020304" pitchFamily="18" charset="0"/>
              </a:rPr>
              <a:t>J.P. van </a:t>
            </a:r>
            <a:r>
              <a:rPr lang="en-US" sz="1800" b="1" i="1" u="none" strike="noStrike" baseline="0" dirty="0" err="1">
                <a:solidFill>
                  <a:srgbClr val="FFFFFF"/>
                </a:solidFill>
                <a:latin typeface="Times New Roman" panose="02020603050405020304" pitchFamily="18" charset="0"/>
              </a:rPr>
              <a:t>Buijtenen</a:t>
            </a:r>
            <a:r>
              <a:rPr lang="en-US" dirty="0"/>
              <a: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34</a:t>
            </a:fld>
            <a:endParaRPr lang="en-US"/>
          </a:p>
        </p:txBody>
      </p:sp>
    </p:spTree>
    <p:extLst>
      <p:ext uri="{BB962C8B-B14F-4D97-AF65-F5344CB8AC3E}">
        <p14:creationId xmlns:p14="http://schemas.microsoft.com/office/powerpoint/2010/main" val="2260770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35</a:t>
            </a:fld>
            <a:endParaRPr lang="en-US"/>
          </a:p>
        </p:txBody>
      </p:sp>
    </p:spTree>
    <p:extLst>
      <p:ext uri="{BB962C8B-B14F-4D97-AF65-F5344CB8AC3E}">
        <p14:creationId xmlns:p14="http://schemas.microsoft.com/office/powerpoint/2010/main" val="1472268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36</a:t>
            </a:fld>
            <a:endParaRPr lang="en-US"/>
          </a:p>
        </p:txBody>
      </p:sp>
    </p:spTree>
    <p:extLst>
      <p:ext uri="{BB962C8B-B14F-4D97-AF65-F5344CB8AC3E}">
        <p14:creationId xmlns:p14="http://schemas.microsoft.com/office/powerpoint/2010/main" val="26432400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37</a:t>
            </a:fld>
            <a:endParaRPr lang="en-US"/>
          </a:p>
        </p:txBody>
      </p:sp>
    </p:spTree>
    <p:extLst>
      <p:ext uri="{BB962C8B-B14F-4D97-AF65-F5344CB8AC3E}">
        <p14:creationId xmlns:p14="http://schemas.microsoft.com/office/powerpoint/2010/main" val="17831207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38</a:t>
            </a:fld>
            <a:endParaRPr lang="en-US"/>
          </a:p>
        </p:txBody>
      </p:sp>
    </p:spTree>
    <p:extLst>
      <p:ext uri="{BB962C8B-B14F-4D97-AF65-F5344CB8AC3E}">
        <p14:creationId xmlns:p14="http://schemas.microsoft.com/office/powerpoint/2010/main" val="351727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39</a:t>
            </a:fld>
            <a:endParaRPr lang="en-US"/>
          </a:p>
        </p:txBody>
      </p:sp>
    </p:spTree>
    <p:extLst>
      <p:ext uri="{BB962C8B-B14F-4D97-AF65-F5344CB8AC3E}">
        <p14:creationId xmlns:p14="http://schemas.microsoft.com/office/powerpoint/2010/main" val="7835805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40</a:t>
            </a:fld>
            <a:endParaRPr lang="en-US"/>
          </a:p>
        </p:txBody>
      </p:sp>
    </p:spTree>
    <p:extLst>
      <p:ext uri="{BB962C8B-B14F-4D97-AF65-F5344CB8AC3E}">
        <p14:creationId xmlns:p14="http://schemas.microsoft.com/office/powerpoint/2010/main" val="1114043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5</a:t>
            </a:fld>
            <a:endParaRPr lang="en-US"/>
          </a:p>
        </p:txBody>
      </p:sp>
    </p:spTree>
    <p:extLst>
      <p:ext uri="{BB962C8B-B14F-4D97-AF65-F5344CB8AC3E}">
        <p14:creationId xmlns:p14="http://schemas.microsoft.com/office/powerpoint/2010/main" val="20106332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41</a:t>
            </a:fld>
            <a:endParaRPr lang="en-US"/>
          </a:p>
        </p:txBody>
      </p:sp>
    </p:spTree>
    <p:extLst>
      <p:ext uri="{BB962C8B-B14F-4D97-AF65-F5344CB8AC3E}">
        <p14:creationId xmlns:p14="http://schemas.microsoft.com/office/powerpoint/2010/main" val="31752152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42</a:t>
            </a:fld>
            <a:endParaRPr lang="en-US"/>
          </a:p>
        </p:txBody>
      </p:sp>
    </p:spTree>
    <p:extLst>
      <p:ext uri="{BB962C8B-B14F-4D97-AF65-F5344CB8AC3E}">
        <p14:creationId xmlns:p14="http://schemas.microsoft.com/office/powerpoint/2010/main" val="2480223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https://www.airbus.com/newsroom/stories/these-new-Airbus-concept-aircraft-have-one-thing-in-common.html</a:t>
            </a:r>
          </a:p>
        </p:txBody>
      </p:sp>
      <p:sp>
        <p:nvSpPr>
          <p:cNvPr id="4" name="Slide Number Placeholder 3"/>
          <p:cNvSpPr>
            <a:spLocks noGrp="1"/>
          </p:cNvSpPr>
          <p:nvPr>
            <p:ph type="sldNum" sz="quarter" idx="5"/>
          </p:nvPr>
        </p:nvSpPr>
        <p:spPr/>
        <p:txBody>
          <a:bodyPr/>
          <a:lstStyle/>
          <a:p>
            <a:fld id="{FA5D96D7-8B87-418A-BE60-160BFF9CBD99}" type="slidenum">
              <a:rPr lang="en-US" smtClean="0"/>
              <a:t>43</a:t>
            </a:fld>
            <a:endParaRPr lang="en-US"/>
          </a:p>
        </p:txBody>
      </p:sp>
    </p:spTree>
    <p:extLst>
      <p:ext uri="{BB962C8B-B14F-4D97-AF65-F5344CB8AC3E}">
        <p14:creationId xmlns:p14="http://schemas.microsoft.com/office/powerpoint/2010/main" val="3286154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44</a:t>
            </a:fld>
            <a:endParaRPr lang="en-US"/>
          </a:p>
        </p:txBody>
      </p:sp>
    </p:spTree>
    <p:extLst>
      <p:ext uri="{BB962C8B-B14F-4D97-AF65-F5344CB8AC3E}">
        <p14:creationId xmlns:p14="http://schemas.microsoft.com/office/powerpoint/2010/main" val="658902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a:t>
            </a:r>
            <a:r>
              <a:rPr lang="en-US" sz="1800" b="1" i="0" u="none" strike="noStrike" baseline="0" dirty="0">
                <a:solidFill>
                  <a:srgbClr val="FFFFFF"/>
                </a:solidFill>
                <a:latin typeface="Arial" panose="020B0604020202020204" pitchFamily="34" charset="0"/>
              </a:rPr>
              <a:t>Arvind. G. Rao and prof </a:t>
            </a:r>
            <a:r>
              <a:rPr lang="en-US" sz="1800" b="1" i="1" u="none" strike="noStrike" baseline="0" dirty="0">
                <a:solidFill>
                  <a:srgbClr val="FFFFFF"/>
                </a:solidFill>
                <a:latin typeface="Times New Roman" panose="02020603050405020304" pitchFamily="18" charset="0"/>
              </a:rPr>
              <a:t>J.P. van </a:t>
            </a:r>
            <a:r>
              <a:rPr lang="en-US" sz="1800" b="1" i="1" u="none" strike="noStrike" baseline="0" dirty="0" err="1">
                <a:solidFill>
                  <a:srgbClr val="FFFFFF"/>
                </a:solidFill>
                <a:latin typeface="Times New Roman" panose="02020603050405020304" pitchFamily="18" charset="0"/>
              </a:rPr>
              <a:t>Buijtenen</a:t>
            </a:r>
            <a:r>
              <a:rPr lang="en-US" dirty="0"/>
              <a: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6</a:t>
            </a:fld>
            <a:endParaRPr lang="en-US"/>
          </a:p>
        </p:txBody>
      </p:sp>
    </p:spTree>
    <p:extLst>
      <p:ext uri="{BB962C8B-B14F-4D97-AF65-F5344CB8AC3E}">
        <p14:creationId xmlns:p14="http://schemas.microsoft.com/office/powerpoint/2010/main" val="4010911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https://www.lycoming.com/sites/default/files/styles/medium_hq/public/image/2021-11/header-engine_1.png</a:t>
            </a:r>
          </a:p>
        </p:txBody>
      </p:sp>
      <p:sp>
        <p:nvSpPr>
          <p:cNvPr id="4" name="Slide Number Placeholder 3"/>
          <p:cNvSpPr>
            <a:spLocks noGrp="1"/>
          </p:cNvSpPr>
          <p:nvPr>
            <p:ph type="sldNum" sz="quarter" idx="5"/>
          </p:nvPr>
        </p:nvSpPr>
        <p:spPr/>
        <p:txBody>
          <a:bodyPr/>
          <a:lstStyle/>
          <a:p>
            <a:fld id="{FA5D96D7-8B87-418A-BE60-160BFF9CBD99}" type="slidenum">
              <a:rPr lang="en-US" smtClean="0"/>
              <a:t>7</a:t>
            </a:fld>
            <a:endParaRPr lang="en-US"/>
          </a:p>
        </p:txBody>
      </p:sp>
    </p:spTree>
    <p:extLst>
      <p:ext uri="{BB962C8B-B14F-4D97-AF65-F5344CB8AC3E}">
        <p14:creationId xmlns:p14="http://schemas.microsoft.com/office/powerpoint/2010/main" val="4004400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8</a:t>
            </a:fld>
            <a:endParaRPr lang="en-US"/>
          </a:p>
        </p:txBody>
      </p:sp>
    </p:spTree>
    <p:extLst>
      <p:ext uri="{BB962C8B-B14F-4D97-AF65-F5344CB8AC3E}">
        <p14:creationId xmlns:p14="http://schemas.microsoft.com/office/powerpoint/2010/main" val="124895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a:t>
            </a:r>
            <a:r>
              <a:rPr lang="en-US" sz="1800" b="1" i="0" u="none" strike="noStrike" baseline="0" dirty="0">
                <a:solidFill>
                  <a:srgbClr val="FFFFFF"/>
                </a:solidFill>
                <a:latin typeface="Arial" panose="020B0604020202020204" pitchFamily="34" charset="0"/>
              </a:rPr>
              <a:t>Arvind. G. Rao and prof </a:t>
            </a:r>
            <a:r>
              <a:rPr lang="en-US" sz="1800" b="1" i="1" u="none" strike="noStrike" baseline="0" dirty="0">
                <a:solidFill>
                  <a:srgbClr val="FFFFFF"/>
                </a:solidFill>
                <a:latin typeface="Times New Roman" panose="02020603050405020304" pitchFamily="18" charset="0"/>
              </a:rPr>
              <a:t>J.P. van </a:t>
            </a:r>
            <a:r>
              <a:rPr lang="en-US" sz="1800" b="1" i="1" u="none" strike="noStrike" baseline="0" dirty="0" err="1">
                <a:solidFill>
                  <a:srgbClr val="FFFFFF"/>
                </a:solidFill>
                <a:latin typeface="Times New Roman" panose="02020603050405020304" pitchFamily="18" charset="0"/>
              </a:rPr>
              <a:t>Buijtenen</a:t>
            </a:r>
            <a:r>
              <a:rPr lang="en-US" dirty="0"/>
              <a: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9</a:t>
            </a:fld>
            <a:endParaRPr lang="en-US"/>
          </a:p>
        </p:txBody>
      </p:sp>
    </p:spTree>
    <p:extLst>
      <p:ext uri="{BB962C8B-B14F-4D97-AF65-F5344CB8AC3E}">
        <p14:creationId xmlns:p14="http://schemas.microsoft.com/office/powerpoint/2010/main" val="2421181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10</a:t>
            </a:fld>
            <a:endParaRPr lang="en-US"/>
          </a:p>
        </p:txBody>
      </p:sp>
    </p:spTree>
    <p:extLst>
      <p:ext uri="{BB962C8B-B14F-4D97-AF65-F5344CB8AC3E}">
        <p14:creationId xmlns:p14="http://schemas.microsoft.com/office/powerpoint/2010/main" val="1735995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220763"/>
            <a:ext cx="10363200" cy="916737"/>
          </a:xfrm>
          <a:prstGeom prst="rect">
            <a:avLst/>
          </a:prstGeom>
        </p:spPr>
        <p:txBody>
          <a:bodyPr/>
          <a:lstStyle>
            <a:lvl1pPr>
              <a:defRPr sz="24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27210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41029" y="4441416"/>
            <a:ext cx="7315200" cy="566738"/>
          </a:xfrm>
          <a:prstGeom prst="rect">
            <a:avLst/>
          </a:prstGeom>
        </p:spPr>
        <p:txBody>
          <a:bodyPr anchor="b"/>
          <a:lstStyle>
            <a:lvl1pPr algn="l">
              <a:defRPr sz="1600" b="1">
                <a:solidFill>
                  <a:schemeClr val="accent2">
                    <a:lumMod val="75000"/>
                  </a:schemeClr>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2441029" y="612788"/>
            <a:ext cx="7315200" cy="3671671"/>
          </a:xfrm>
          <a:prstGeom prst="rect">
            <a:avLst/>
          </a:prstGeom>
        </p:spPr>
        <p:txBody>
          <a:bodyPr/>
          <a:lstStyle>
            <a:lvl1pPr marL="0" indent="0">
              <a:buNone/>
              <a:defRPr sz="1350"/>
            </a:lvl1pPr>
            <a:lvl2pPr marL="192881" indent="0">
              <a:buNone/>
              <a:defRPr sz="1181"/>
            </a:lvl2pPr>
            <a:lvl3pPr marL="385763" indent="0">
              <a:buNone/>
              <a:defRPr sz="1013"/>
            </a:lvl3pPr>
            <a:lvl4pPr marL="578644" indent="0">
              <a:buNone/>
              <a:defRPr sz="844"/>
            </a:lvl4pPr>
            <a:lvl5pPr marL="771525" indent="0">
              <a:buNone/>
              <a:defRPr sz="844"/>
            </a:lvl5pPr>
            <a:lvl6pPr marL="964406" indent="0">
              <a:buNone/>
              <a:defRPr sz="844"/>
            </a:lvl6pPr>
            <a:lvl7pPr marL="1157288" indent="0">
              <a:buNone/>
              <a:defRPr sz="844"/>
            </a:lvl7pPr>
            <a:lvl8pPr marL="1350169" indent="0">
              <a:buNone/>
              <a:defRPr sz="844"/>
            </a:lvl8pPr>
            <a:lvl9pPr marL="1543050" indent="0">
              <a:buNone/>
              <a:defRPr sz="844"/>
            </a:lvl9pPr>
          </a:lstStyle>
          <a:p>
            <a:pPr lvl="0"/>
            <a:r>
              <a:rPr lang="en-US" noProof="0"/>
              <a:t>Drag picture to placeholder or click icon to add</a:t>
            </a:r>
          </a:p>
        </p:txBody>
      </p:sp>
      <p:sp>
        <p:nvSpPr>
          <p:cNvPr id="4" name="Text Placeholder 3"/>
          <p:cNvSpPr>
            <a:spLocks noGrp="1"/>
          </p:cNvSpPr>
          <p:nvPr>
            <p:ph type="body" sz="half" idx="2"/>
          </p:nvPr>
        </p:nvSpPr>
        <p:spPr>
          <a:xfrm>
            <a:off x="2441029" y="5008154"/>
            <a:ext cx="7315200" cy="804862"/>
          </a:xfrm>
          <a:prstGeom prst="rect">
            <a:avLst/>
          </a:prstGeom>
        </p:spPr>
        <p:txBody>
          <a:bodyPr/>
          <a:lstStyle>
            <a:lvl1pPr marL="0" indent="0">
              <a:buNone/>
              <a:defRPr sz="1200"/>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lstStyle>
          <a:p>
            <a:pPr lvl="0"/>
            <a:r>
              <a:rPr lang="en-US"/>
              <a:t>Click to edit Master text styles</a:t>
            </a:r>
          </a:p>
        </p:txBody>
      </p:sp>
    </p:spTree>
    <p:extLst>
      <p:ext uri="{BB962C8B-B14F-4D97-AF65-F5344CB8AC3E}">
        <p14:creationId xmlns:p14="http://schemas.microsoft.com/office/powerpoint/2010/main" val="2997983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220763"/>
            <a:ext cx="10363200" cy="916737"/>
          </a:xfrm>
          <a:prstGeom prst="rect">
            <a:avLst/>
          </a:prstGeom>
        </p:spPr>
        <p:txBody>
          <a:bodyPr/>
          <a:lstStyle>
            <a:lvl1pPr>
              <a:defRPr sz="24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1470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8"/>
            <a:ext cx="10363200" cy="1470025"/>
          </a:xfrm>
          <a:prstGeom prst="rect">
            <a:avLst/>
          </a:prstGeo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sz="2400">
                <a:solidFill>
                  <a:schemeClr val="tx1">
                    <a:tint val="75000"/>
                  </a:schemeClr>
                </a:solidFill>
              </a:defRPr>
            </a:lvl1pPr>
            <a:lvl2pPr marL="192881" indent="0" algn="ctr">
              <a:buNone/>
              <a:defRPr>
                <a:solidFill>
                  <a:schemeClr val="tx1">
                    <a:tint val="75000"/>
                  </a:schemeClr>
                </a:solidFill>
              </a:defRPr>
            </a:lvl2pPr>
            <a:lvl3pPr marL="385763" indent="0" algn="ctr">
              <a:buNone/>
              <a:defRPr>
                <a:solidFill>
                  <a:schemeClr val="tx1">
                    <a:tint val="75000"/>
                  </a:schemeClr>
                </a:solidFill>
              </a:defRPr>
            </a:lvl3pPr>
            <a:lvl4pPr marL="578644" indent="0" algn="ctr">
              <a:buNone/>
              <a:defRPr>
                <a:solidFill>
                  <a:schemeClr val="tx1">
                    <a:tint val="75000"/>
                  </a:schemeClr>
                </a:solidFill>
              </a:defRPr>
            </a:lvl4pPr>
            <a:lvl5pPr marL="771525" indent="0" algn="ctr">
              <a:buNone/>
              <a:defRPr>
                <a:solidFill>
                  <a:schemeClr val="tx1">
                    <a:tint val="75000"/>
                  </a:schemeClr>
                </a:solidFill>
              </a:defRPr>
            </a:lvl5pPr>
            <a:lvl6pPr marL="964406" indent="0" algn="ctr">
              <a:buNone/>
              <a:defRPr>
                <a:solidFill>
                  <a:schemeClr val="tx1">
                    <a:tint val="75000"/>
                  </a:schemeClr>
                </a:solidFill>
              </a:defRPr>
            </a:lvl6pPr>
            <a:lvl7pPr marL="1157288" indent="0" algn="ctr">
              <a:buNone/>
              <a:defRPr>
                <a:solidFill>
                  <a:schemeClr val="tx1">
                    <a:tint val="75000"/>
                  </a:schemeClr>
                </a:solidFill>
              </a:defRPr>
            </a:lvl7pPr>
            <a:lvl8pPr marL="1350169" indent="0" algn="ctr">
              <a:buNone/>
              <a:defRPr>
                <a:solidFill>
                  <a:schemeClr val="tx1">
                    <a:tint val="75000"/>
                  </a:schemeClr>
                </a:solidFill>
              </a:defRPr>
            </a:lvl8pPr>
            <a:lvl9pPr marL="154305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544252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F29C22-DAA5-40E5-9652-69E2EF57603E}"/>
              </a:ext>
            </a:extLst>
          </p:cNvPr>
          <p:cNvSpPr/>
          <p:nvPr userDrawn="1"/>
        </p:nvSpPr>
        <p:spPr>
          <a:xfrm>
            <a:off x="0" y="0"/>
            <a:ext cx="12192000" cy="5961529"/>
          </a:xfrm>
          <a:prstGeom prst="rect">
            <a:avLst/>
          </a:prstGeom>
          <a:solidFill>
            <a:srgbClr val="9700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5F4152-6B85-4757-B724-7A1CF1111B91}"/>
              </a:ext>
            </a:extLst>
          </p:cNvPr>
          <p:cNvSpPr>
            <a:spLocks noGrp="1"/>
          </p:cNvSpPr>
          <p:nvPr>
            <p:ph type="ctrTitle" hasCustomPrompt="1"/>
          </p:nvPr>
        </p:nvSpPr>
        <p:spPr>
          <a:xfrm>
            <a:off x="995082" y="117861"/>
            <a:ext cx="10363200" cy="1470025"/>
          </a:xfrm>
          <a:prstGeom prst="rect">
            <a:avLst/>
          </a:prstGeom>
        </p:spPr>
        <p:txBody>
          <a:bodyPr/>
          <a:lstStyle>
            <a:lvl1pPr>
              <a:defRPr sz="5400">
                <a:solidFill>
                  <a:schemeClr val="bg1"/>
                </a:solidFill>
              </a:defRPr>
            </a:lvl1pPr>
          </a:lstStyle>
          <a:p>
            <a:r>
              <a:rPr lang="en-US" dirty="0"/>
              <a:t>[New Section/Sub-Section Topic]</a:t>
            </a:r>
          </a:p>
        </p:txBody>
      </p:sp>
      <p:sp>
        <p:nvSpPr>
          <p:cNvPr id="5" name="Subtitle 2">
            <a:extLst>
              <a:ext uri="{FF2B5EF4-FFF2-40B4-BE49-F238E27FC236}">
                <a16:creationId xmlns:a16="http://schemas.microsoft.com/office/drawing/2014/main" id="{AE0E08C0-7FB0-4AD9-AFE6-05A27DE00403}"/>
              </a:ext>
            </a:extLst>
          </p:cNvPr>
          <p:cNvSpPr>
            <a:spLocks noGrp="1"/>
          </p:cNvSpPr>
          <p:nvPr>
            <p:ph type="subTitle" idx="1" hasCustomPrompt="1"/>
          </p:nvPr>
        </p:nvSpPr>
        <p:spPr>
          <a:xfrm>
            <a:off x="354106" y="1783975"/>
            <a:ext cx="4876800" cy="4069977"/>
          </a:xfrm>
          <a:prstGeom prst="rect">
            <a:avLst/>
          </a:prstGeom>
        </p:spPr>
        <p:txBody>
          <a:bodyPr/>
          <a:lstStyle>
            <a:lvl1pPr marL="0" indent="0" algn="l">
              <a:buNone/>
              <a:defRPr sz="2000">
                <a:solidFill>
                  <a:schemeClr val="bg1"/>
                </a:solidFill>
              </a:defRPr>
            </a:lvl1pPr>
            <a:lvl2pPr marL="192881" indent="0" algn="ctr">
              <a:buNone/>
              <a:defRPr>
                <a:solidFill>
                  <a:schemeClr val="tx1">
                    <a:tint val="75000"/>
                  </a:schemeClr>
                </a:solidFill>
              </a:defRPr>
            </a:lvl2pPr>
            <a:lvl3pPr marL="385763" indent="0" algn="ctr">
              <a:buNone/>
              <a:defRPr>
                <a:solidFill>
                  <a:schemeClr val="tx1">
                    <a:tint val="75000"/>
                  </a:schemeClr>
                </a:solidFill>
              </a:defRPr>
            </a:lvl3pPr>
            <a:lvl4pPr marL="578644" indent="0" algn="ctr">
              <a:buNone/>
              <a:defRPr>
                <a:solidFill>
                  <a:schemeClr val="tx1">
                    <a:tint val="75000"/>
                  </a:schemeClr>
                </a:solidFill>
              </a:defRPr>
            </a:lvl4pPr>
            <a:lvl5pPr marL="771525" indent="0" algn="ctr">
              <a:buNone/>
              <a:defRPr>
                <a:solidFill>
                  <a:schemeClr val="tx1">
                    <a:tint val="75000"/>
                  </a:schemeClr>
                </a:solidFill>
              </a:defRPr>
            </a:lvl5pPr>
            <a:lvl6pPr marL="964406" indent="0" algn="ctr">
              <a:buNone/>
              <a:defRPr>
                <a:solidFill>
                  <a:schemeClr val="tx1">
                    <a:tint val="75000"/>
                  </a:schemeClr>
                </a:solidFill>
              </a:defRPr>
            </a:lvl6pPr>
            <a:lvl7pPr marL="1157288" indent="0" algn="ctr">
              <a:buNone/>
              <a:defRPr>
                <a:solidFill>
                  <a:schemeClr val="tx1">
                    <a:tint val="75000"/>
                  </a:schemeClr>
                </a:solidFill>
              </a:defRPr>
            </a:lvl7pPr>
            <a:lvl8pPr marL="1350169" indent="0" algn="ctr">
              <a:buNone/>
              <a:defRPr>
                <a:solidFill>
                  <a:schemeClr val="tx1">
                    <a:tint val="75000"/>
                  </a:schemeClr>
                </a:solidFill>
              </a:defRPr>
            </a:lvl8pPr>
            <a:lvl9pPr marL="1543050" indent="0" algn="ctr">
              <a:buNone/>
              <a:defRPr>
                <a:solidFill>
                  <a:schemeClr val="tx1">
                    <a:tint val="75000"/>
                  </a:schemeClr>
                </a:solidFill>
              </a:defRPr>
            </a:lvl9pPr>
          </a:lstStyle>
          <a:p>
            <a:r>
              <a:rPr lang="en-US" dirty="0"/>
              <a:t>[List of New Section/Topic Sub-Sections/Topics]</a:t>
            </a:r>
          </a:p>
          <a:p>
            <a:r>
              <a:rPr lang="en-US" dirty="0"/>
              <a:t>#.1 Sub-Section/Topic 1</a:t>
            </a:r>
          </a:p>
          <a:p>
            <a:r>
              <a:rPr lang="en-US" dirty="0"/>
              <a:t>#.2 Sub-Section/Topic 2</a:t>
            </a:r>
          </a:p>
          <a:p>
            <a:r>
              <a:rPr lang="en-US" dirty="0"/>
              <a:t>.</a:t>
            </a:r>
          </a:p>
          <a:p>
            <a:r>
              <a:rPr lang="en-US" dirty="0"/>
              <a:t>.</a:t>
            </a:r>
          </a:p>
          <a:p>
            <a:r>
              <a:rPr lang="en-US" dirty="0"/>
              <a:t>.</a:t>
            </a:r>
          </a:p>
          <a:p>
            <a:r>
              <a:rPr lang="en-US" dirty="0"/>
              <a:t>#. # Sub-Section/Topic #</a:t>
            </a:r>
          </a:p>
        </p:txBody>
      </p:sp>
      <p:sp>
        <p:nvSpPr>
          <p:cNvPr id="6" name="Content Placeholder 2">
            <a:extLst>
              <a:ext uri="{FF2B5EF4-FFF2-40B4-BE49-F238E27FC236}">
                <a16:creationId xmlns:a16="http://schemas.microsoft.com/office/drawing/2014/main" id="{F2378B3B-B4E7-4E2B-878C-C03099A52A23}"/>
              </a:ext>
            </a:extLst>
          </p:cNvPr>
          <p:cNvSpPr>
            <a:spLocks noGrp="1"/>
          </p:cNvSpPr>
          <p:nvPr>
            <p:ph idx="10" hasCustomPrompt="1"/>
          </p:nvPr>
        </p:nvSpPr>
        <p:spPr>
          <a:xfrm>
            <a:off x="5490881" y="1783975"/>
            <a:ext cx="6485965" cy="4108119"/>
          </a:xfrm>
          <a:prstGeom prst="rect">
            <a:avLst/>
          </a:prstGeom>
        </p:spPr>
        <p:txBody>
          <a:bodyPr/>
          <a:lstStyle>
            <a:lvl1pPr marL="0" indent="0">
              <a:buNone/>
              <a:defRPr sz="2400">
                <a:solidFill>
                  <a:schemeClr val="bg1"/>
                </a:solidFill>
              </a:defRPr>
            </a:lvl1pPr>
            <a:lvl2pPr marL="192882" indent="0">
              <a:buNone/>
              <a:defRPr sz="2000"/>
            </a:lvl2pPr>
            <a:lvl3pPr marL="385763" indent="0">
              <a:buNone/>
              <a:defRPr sz="1600"/>
            </a:lvl3pPr>
            <a:lvl4pPr marL="578644" indent="0">
              <a:buNone/>
              <a:defRPr sz="1200"/>
            </a:lvl4pPr>
            <a:lvl5pPr marL="771525" indent="0">
              <a:buNone/>
              <a:defRPr sz="1200"/>
            </a:lvl5pPr>
          </a:lstStyle>
          <a:p>
            <a:pPr lvl="0"/>
            <a:r>
              <a:rPr lang="en-US" dirty="0"/>
              <a:t>[New Section/Topic Picture]</a:t>
            </a:r>
          </a:p>
        </p:txBody>
      </p:sp>
    </p:spTree>
    <p:extLst>
      <p:ext uri="{BB962C8B-B14F-4D97-AF65-F5344CB8AC3E}">
        <p14:creationId xmlns:p14="http://schemas.microsoft.com/office/powerpoint/2010/main" val="1278974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t"/>
          <a:lstStyle>
            <a:lvl1pPr algn="l">
              <a:defRPr sz="3600">
                <a:solidFill>
                  <a:schemeClr val="accent2">
                    <a:lumMod val="75000"/>
                  </a:schemeClr>
                </a:solidFill>
              </a:defRPr>
            </a:lvl1pPr>
          </a:lstStyle>
          <a:p>
            <a:r>
              <a:rPr lang="en-US" dirty="0"/>
              <a:t>Click to edit Master title style</a:t>
            </a:r>
          </a:p>
        </p:txBody>
      </p:sp>
      <p:sp>
        <p:nvSpPr>
          <p:cNvPr id="3" name="Content Placeholder 2"/>
          <p:cNvSpPr>
            <a:spLocks noGrp="1"/>
          </p:cNvSpPr>
          <p:nvPr>
            <p:ph idx="1"/>
          </p:nvPr>
        </p:nvSpPr>
        <p:spPr>
          <a:xfrm>
            <a:off x="609600" y="1600207"/>
            <a:ext cx="10972800" cy="4108119"/>
          </a:xfrm>
          <a:prstGeom prst="rect">
            <a:avLst/>
          </a:prstGeom>
        </p:spPr>
        <p:txBody>
          <a:bodyPr/>
          <a:lstStyle>
            <a:lvl1pPr>
              <a:defRPr sz="2400"/>
            </a:lvl1pPr>
            <a:lvl2pPr>
              <a:defRPr sz="2000"/>
            </a:lvl2pPr>
            <a:lvl3pPr>
              <a:defRPr sz="16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8719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0324" y="4406913"/>
            <a:ext cx="10363200" cy="1362075"/>
          </a:xfrm>
          <a:prstGeom prst="rect">
            <a:avLst/>
          </a:prstGeom>
        </p:spPr>
        <p:txBody>
          <a:bodyPr anchor="t"/>
          <a:lstStyle>
            <a:lvl1pPr algn="l">
              <a:defRPr sz="28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920324" y="2906713"/>
            <a:ext cx="10363200" cy="1500187"/>
          </a:xfrm>
          <a:prstGeom prst="rect">
            <a:avLst/>
          </a:prstGeom>
        </p:spPr>
        <p:txBody>
          <a:bodyPr anchor="b"/>
          <a:lstStyle>
            <a:lvl1pPr marL="0" indent="0">
              <a:buNone/>
              <a:defRPr sz="1600">
                <a:solidFill>
                  <a:schemeClr val="tx1">
                    <a:tint val="75000"/>
                  </a:schemeClr>
                </a:solidFill>
              </a:defRPr>
            </a:lvl1pPr>
            <a:lvl2pPr marL="192881" indent="0">
              <a:buNone/>
              <a:defRPr sz="760">
                <a:solidFill>
                  <a:schemeClr val="tx1">
                    <a:tint val="75000"/>
                  </a:schemeClr>
                </a:solidFill>
              </a:defRPr>
            </a:lvl2pPr>
            <a:lvl3pPr marL="385763" indent="0">
              <a:buNone/>
              <a:defRPr sz="675">
                <a:solidFill>
                  <a:schemeClr val="tx1">
                    <a:tint val="75000"/>
                  </a:schemeClr>
                </a:solidFill>
              </a:defRPr>
            </a:lvl3pPr>
            <a:lvl4pPr marL="578644" indent="0">
              <a:buNone/>
              <a:defRPr sz="591">
                <a:solidFill>
                  <a:schemeClr val="tx1">
                    <a:tint val="75000"/>
                  </a:schemeClr>
                </a:solidFill>
              </a:defRPr>
            </a:lvl4pPr>
            <a:lvl5pPr marL="771525" indent="0">
              <a:buNone/>
              <a:defRPr sz="591">
                <a:solidFill>
                  <a:schemeClr val="tx1">
                    <a:tint val="75000"/>
                  </a:schemeClr>
                </a:solidFill>
              </a:defRPr>
            </a:lvl5pPr>
            <a:lvl6pPr marL="964406" indent="0">
              <a:buNone/>
              <a:defRPr sz="591">
                <a:solidFill>
                  <a:schemeClr val="tx1">
                    <a:tint val="75000"/>
                  </a:schemeClr>
                </a:solidFill>
              </a:defRPr>
            </a:lvl6pPr>
            <a:lvl7pPr marL="1157288" indent="0">
              <a:buNone/>
              <a:defRPr sz="591">
                <a:solidFill>
                  <a:schemeClr val="tx1">
                    <a:tint val="75000"/>
                  </a:schemeClr>
                </a:solidFill>
              </a:defRPr>
            </a:lvl7pPr>
            <a:lvl8pPr marL="1350169" indent="0">
              <a:buNone/>
              <a:defRPr sz="591">
                <a:solidFill>
                  <a:schemeClr val="tx1">
                    <a:tint val="75000"/>
                  </a:schemeClr>
                </a:solidFill>
              </a:defRPr>
            </a:lvl8pPr>
            <a:lvl9pPr marL="1543050" indent="0">
              <a:buNone/>
              <a:defRPr sz="591">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13760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t"/>
          <a:lstStyle>
            <a:lvl1pPr algn="l">
              <a:defRPr sz="3600">
                <a:solidFill>
                  <a:schemeClr val="accent2">
                    <a:lumMod val="75000"/>
                  </a:schemeClr>
                </a:solidFill>
              </a:defRPr>
            </a:lvl1pPr>
          </a:lstStyle>
          <a:p>
            <a:r>
              <a:rPr lang="en-US"/>
              <a:t>Click to edit Master title style</a:t>
            </a:r>
          </a:p>
        </p:txBody>
      </p:sp>
      <p:sp>
        <p:nvSpPr>
          <p:cNvPr id="3" name="Content Placeholder 2"/>
          <p:cNvSpPr>
            <a:spLocks noGrp="1"/>
          </p:cNvSpPr>
          <p:nvPr>
            <p:ph sz="half" idx="1"/>
          </p:nvPr>
        </p:nvSpPr>
        <p:spPr>
          <a:xfrm>
            <a:off x="609600" y="1600205"/>
            <a:ext cx="5384800" cy="4172257"/>
          </a:xfrm>
          <a:prstGeom prst="rect">
            <a:avLst/>
          </a:prstGeom>
        </p:spPr>
        <p:txBody>
          <a:bodyPr/>
          <a:lstStyle>
            <a:lvl1pPr>
              <a:defRPr sz="2400"/>
            </a:lvl1pPr>
            <a:lvl2pPr>
              <a:defRPr sz="1800"/>
            </a:lvl2pPr>
            <a:lvl3pPr>
              <a:defRPr sz="1400"/>
            </a:lvl3pPr>
            <a:lvl4pPr>
              <a:defRPr sz="1200"/>
            </a:lvl4pPr>
            <a:lvl5pPr>
              <a:defRPr sz="120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172257"/>
          </a:xfrm>
          <a:prstGeom prst="rect">
            <a:avLst/>
          </a:prstGeom>
        </p:spPr>
        <p:txBody>
          <a:bodyPr/>
          <a:lstStyle>
            <a:lvl1pPr>
              <a:defRPr sz="2400"/>
            </a:lvl1pPr>
            <a:lvl2pPr>
              <a:defRPr sz="1800"/>
            </a:lvl2pPr>
            <a:lvl3pPr>
              <a:defRPr sz="1400"/>
            </a:lvl3pPr>
            <a:lvl4pPr>
              <a:defRPr sz="1200"/>
            </a:lvl4pPr>
            <a:lvl5pPr>
              <a:defRPr sz="120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704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t"/>
          <a:lstStyle>
            <a:lvl1pPr algn="l">
              <a:defRPr sz="3600">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600"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4" name="Content Placeholder 3"/>
          <p:cNvSpPr>
            <a:spLocks noGrp="1"/>
          </p:cNvSpPr>
          <p:nvPr>
            <p:ph sz="half" idx="2"/>
          </p:nvPr>
        </p:nvSpPr>
        <p:spPr>
          <a:xfrm>
            <a:off x="609600" y="2174880"/>
            <a:ext cx="5386917" cy="3571927"/>
          </a:xfrm>
          <a:prstGeom prst="rect">
            <a:avLst/>
          </a:prstGeom>
        </p:spPr>
        <p:txBody>
          <a:bodyPr/>
          <a:lstStyle>
            <a:lvl1pPr>
              <a:defRPr sz="1600"/>
            </a:lvl1pPr>
            <a:lvl2pPr>
              <a:defRPr sz="1200"/>
            </a:lvl2pPr>
            <a:lvl3pPr>
              <a:defRPr sz="1100"/>
            </a:lvl3pPr>
            <a:lvl4pPr>
              <a:defRPr sz="1100"/>
            </a:lvl4pPr>
            <a:lvl5pPr>
              <a:defRPr sz="1100"/>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6" y="1535113"/>
            <a:ext cx="5389033" cy="639762"/>
          </a:xfrm>
          <a:prstGeom prst="rect">
            <a:avLst/>
          </a:prstGeom>
        </p:spPr>
        <p:txBody>
          <a:bodyPr anchor="b"/>
          <a:lstStyle>
            <a:lvl1pPr marL="0" indent="0">
              <a:buNone/>
              <a:defRPr sz="1600"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6" name="Content Placeholder 5"/>
          <p:cNvSpPr>
            <a:spLocks noGrp="1"/>
          </p:cNvSpPr>
          <p:nvPr>
            <p:ph sz="quarter" idx="4"/>
          </p:nvPr>
        </p:nvSpPr>
        <p:spPr>
          <a:xfrm>
            <a:off x="6193376" y="2174880"/>
            <a:ext cx="5389033" cy="3571927"/>
          </a:xfrm>
          <a:prstGeom prst="rect">
            <a:avLst/>
          </a:prstGeom>
        </p:spPr>
        <p:txBody>
          <a:bodyPr/>
          <a:lstStyle>
            <a:lvl1pPr>
              <a:defRPr sz="1600"/>
            </a:lvl1pPr>
            <a:lvl2pPr>
              <a:defRPr sz="1200"/>
            </a:lvl2pPr>
            <a:lvl3pPr>
              <a:defRPr sz="1100"/>
            </a:lvl3pPr>
            <a:lvl4pPr>
              <a:defRPr sz="1100"/>
            </a:lvl4pPr>
            <a:lvl5pPr>
              <a:defRPr sz="1100"/>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2257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t"/>
          <a:lstStyle>
            <a:lvl1pPr algn="l">
              <a:defRPr sz="3600">
                <a:solidFill>
                  <a:schemeClr val="accent2">
                    <a:lumMod val="75000"/>
                  </a:schemeClr>
                </a:solidFill>
              </a:defRPr>
            </a:lvl1pPr>
          </a:lstStyle>
          <a:p>
            <a:r>
              <a:rPr lang="en-US"/>
              <a:t>Click to edit Master title style</a:t>
            </a:r>
          </a:p>
        </p:txBody>
      </p:sp>
    </p:spTree>
    <p:extLst>
      <p:ext uri="{BB962C8B-B14F-4D97-AF65-F5344CB8AC3E}">
        <p14:creationId xmlns:p14="http://schemas.microsoft.com/office/powerpoint/2010/main" val="3666555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t"/>
          <a:lstStyle>
            <a:lvl1pPr algn="l">
              <a:defRPr sz="2400" b="1">
                <a:solidFill>
                  <a:schemeClr val="accent2">
                    <a:lumMod val="75000"/>
                  </a:schemeClr>
                </a:solidFill>
              </a:defRPr>
            </a:lvl1pPr>
          </a:lstStyle>
          <a:p>
            <a:r>
              <a:rPr lang="en-US"/>
              <a:t>Click to edit Master title style</a:t>
            </a:r>
          </a:p>
        </p:txBody>
      </p:sp>
      <p:sp>
        <p:nvSpPr>
          <p:cNvPr id="3" name="Content Placeholder 2"/>
          <p:cNvSpPr>
            <a:spLocks noGrp="1"/>
          </p:cNvSpPr>
          <p:nvPr>
            <p:ph idx="1"/>
          </p:nvPr>
        </p:nvSpPr>
        <p:spPr>
          <a:xfrm>
            <a:off x="4766733" y="273063"/>
            <a:ext cx="6815667" cy="5460925"/>
          </a:xfrm>
          <a:prstGeom prst="rect">
            <a:avLst/>
          </a:prstGeom>
        </p:spPr>
        <p:txBody>
          <a:bodyPr/>
          <a:lstStyle>
            <a:lvl1pPr>
              <a:defRPr sz="2400"/>
            </a:lvl1pPr>
            <a:lvl2pPr>
              <a:defRPr sz="2000"/>
            </a:lvl2pPr>
            <a:lvl3pPr>
              <a:defRPr sz="1600"/>
            </a:lvl3pPr>
            <a:lvl4pPr>
              <a:defRPr sz="1200"/>
            </a:lvl4pPr>
            <a:lvl5pPr>
              <a:defRPr sz="1200"/>
            </a:lvl5pPr>
            <a:lvl6pPr>
              <a:defRPr sz="844"/>
            </a:lvl6pPr>
            <a:lvl7pPr>
              <a:defRPr sz="844"/>
            </a:lvl7pPr>
            <a:lvl8pPr>
              <a:defRPr sz="844"/>
            </a:lvl8pPr>
            <a:lvl9pPr>
              <a:defRPr sz="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1"/>
            <a:ext cx="4011084" cy="4298874"/>
          </a:xfrm>
          <a:prstGeom prst="rect">
            <a:avLst/>
          </a:prstGeom>
        </p:spPr>
        <p:txBody>
          <a:bodyPr/>
          <a:lstStyle>
            <a:lvl1pPr marL="0" indent="0">
              <a:buNone/>
              <a:defRPr sz="1200"/>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lstStyle>
          <a:p>
            <a:pPr lvl="0"/>
            <a:r>
              <a:rPr lang="en-US"/>
              <a:t>Click to edit Master text styles</a:t>
            </a:r>
          </a:p>
        </p:txBody>
      </p:sp>
    </p:spTree>
    <p:extLst>
      <p:ext uri="{BB962C8B-B14F-4D97-AF65-F5344CB8AC3E}">
        <p14:creationId xmlns:p14="http://schemas.microsoft.com/office/powerpoint/2010/main" val="13105902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1" descr="Logo Up bar.png"/>
          <p:cNvPicPr>
            <a:picLocks noChangeAspect="1"/>
          </p:cNvPicPr>
          <p:nvPr/>
        </p:nvPicPr>
        <p:blipFill rotWithShape="1">
          <a:blip r:embed="rId3">
            <a:extLst>
              <a:ext uri="{28A0092B-C50C-407E-A947-70E740481C1C}">
                <a14:useLocalDpi xmlns:a14="http://schemas.microsoft.com/office/drawing/2010/main" val="0"/>
              </a:ext>
            </a:extLst>
          </a:blip>
          <a:srcRect t="84746"/>
          <a:stretch/>
        </p:blipFill>
        <p:spPr bwMode="auto">
          <a:xfrm>
            <a:off x="3" y="5811852"/>
            <a:ext cx="12189884" cy="10461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EEAC6F5-8B02-4EF7-9115-DC05E622749E}"/>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2200276" y="282402"/>
            <a:ext cx="7789341" cy="4329940"/>
          </a:xfrm>
          <a:prstGeom prst="rect">
            <a:avLst/>
          </a:prstGeom>
        </p:spPr>
      </p:pic>
    </p:spTree>
  </p:cSld>
  <p:clrMap bg1="lt1" tx1="dk1" bg2="lt2" tx2="dk2" accent1="accent1" accent2="accent2" accent3="accent3" accent4="accent4" accent5="accent5" accent6="accent6" hlink="hlink" folHlink="folHlink"/>
  <p:sldLayoutIdLst>
    <p:sldLayoutId id="2147483690" r:id="rId1"/>
  </p:sldLayoutIdLst>
  <p:txStyles>
    <p:titleStyle>
      <a:lvl1pPr algn="ctr" defTabSz="192881" rtl="0" eaLnBrk="1" fontAlgn="base" hangingPunct="1">
        <a:spcBef>
          <a:spcPct val="0"/>
        </a:spcBef>
        <a:spcAft>
          <a:spcPct val="0"/>
        </a:spcAft>
        <a:defRPr sz="1856" kern="1200">
          <a:solidFill>
            <a:schemeClr val="tx1"/>
          </a:solidFill>
          <a:latin typeface="+mj-lt"/>
          <a:ea typeface="ＭＳ Ｐゴシック" charset="0"/>
          <a:cs typeface="ＭＳ Ｐゴシック" charset="0"/>
        </a:defRPr>
      </a:lvl1pPr>
      <a:lvl2pPr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2pPr>
      <a:lvl3pPr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3pPr>
      <a:lvl4pPr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4pPr>
      <a:lvl5pPr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5pPr>
      <a:lvl6pPr marL="192881"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6pPr>
      <a:lvl7pPr marL="385763"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7pPr>
      <a:lvl8pPr marL="578644"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8pPr>
      <a:lvl9pPr marL="771525"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9pPr>
    </p:titleStyle>
    <p:bodyStyle>
      <a:lvl1pPr marL="144661" indent="-144661" algn="l" defTabSz="192881"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ＭＳ Ｐゴシック" charset="0"/>
        </a:defRPr>
      </a:lvl1pPr>
      <a:lvl2pPr marL="313433" indent="-120551" algn="l" defTabSz="192881" rtl="0" eaLnBrk="1" fontAlgn="base" hangingPunct="1">
        <a:spcBef>
          <a:spcPct val="20000"/>
        </a:spcBef>
        <a:spcAft>
          <a:spcPct val="0"/>
        </a:spcAft>
        <a:buFont typeface="Arial" charset="0"/>
        <a:buChar char="–"/>
        <a:defRPr sz="1181" kern="1200">
          <a:solidFill>
            <a:schemeClr val="tx1"/>
          </a:solidFill>
          <a:latin typeface="+mn-lt"/>
          <a:ea typeface="ＭＳ Ｐゴシック" charset="0"/>
          <a:cs typeface="+mn-cs"/>
        </a:defRPr>
      </a:lvl2pPr>
      <a:lvl3pPr marL="482204" indent="-96441" algn="l" defTabSz="192881" rtl="0" eaLnBrk="1" fontAlgn="base" hangingPunct="1">
        <a:spcBef>
          <a:spcPct val="20000"/>
        </a:spcBef>
        <a:spcAft>
          <a:spcPct val="0"/>
        </a:spcAft>
        <a:buFont typeface="Arial" charset="0"/>
        <a:buChar char="•"/>
        <a:defRPr sz="1013" kern="1200">
          <a:solidFill>
            <a:schemeClr val="tx1"/>
          </a:solidFill>
          <a:latin typeface="+mn-lt"/>
          <a:ea typeface="ＭＳ Ｐゴシック" charset="0"/>
          <a:cs typeface="+mn-cs"/>
        </a:defRPr>
      </a:lvl3pPr>
      <a:lvl4pPr marL="675085"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4pPr>
      <a:lvl5pPr marL="867966"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p:bodyStyle>
    <p:otherStyle>
      <a:defPPr>
        <a:defRPr lang="en-US"/>
      </a:defPPr>
      <a:lvl1pPr marL="0" algn="l" defTabSz="192881" rtl="0" eaLnBrk="1" latinLnBrk="0" hangingPunct="1">
        <a:defRPr sz="760" kern="1200">
          <a:solidFill>
            <a:schemeClr val="tx1"/>
          </a:solidFill>
          <a:latin typeface="+mn-lt"/>
          <a:ea typeface="+mn-ea"/>
          <a:cs typeface="+mn-cs"/>
        </a:defRPr>
      </a:lvl1pPr>
      <a:lvl2pPr marL="192881" algn="l" defTabSz="192881" rtl="0" eaLnBrk="1" latinLnBrk="0" hangingPunct="1">
        <a:defRPr sz="760" kern="1200">
          <a:solidFill>
            <a:schemeClr val="tx1"/>
          </a:solidFill>
          <a:latin typeface="+mn-lt"/>
          <a:ea typeface="+mn-ea"/>
          <a:cs typeface="+mn-cs"/>
        </a:defRPr>
      </a:lvl2pPr>
      <a:lvl3pPr marL="385763" algn="l" defTabSz="192881" rtl="0" eaLnBrk="1" latinLnBrk="0" hangingPunct="1">
        <a:defRPr sz="760" kern="1200">
          <a:solidFill>
            <a:schemeClr val="tx1"/>
          </a:solidFill>
          <a:latin typeface="+mn-lt"/>
          <a:ea typeface="+mn-ea"/>
          <a:cs typeface="+mn-cs"/>
        </a:defRPr>
      </a:lvl3pPr>
      <a:lvl4pPr marL="578644" algn="l" defTabSz="192881" rtl="0" eaLnBrk="1" latinLnBrk="0" hangingPunct="1">
        <a:defRPr sz="760" kern="1200">
          <a:solidFill>
            <a:schemeClr val="tx1"/>
          </a:solidFill>
          <a:latin typeface="+mn-lt"/>
          <a:ea typeface="+mn-ea"/>
          <a:cs typeface="+mn-cs"/>
        </a:defRPr>
      </a:lvl4pPr>
      <a:lvl5pPr marL="771525" algn="l" defTabSz="192881" rtl="0" eaLnBrk="1" latinLnBrk="0" hangingPunct="1">
        <a:defRPr sz="760" kern="1200">
          <a:solidFill>
            <a:schemeClr val="tx1"/>
          </a:solidFill>
          <a:latin typeface="+mn-lt"/>
          <a:ea typeface="+mn-ea"/>
          <a:cs typeface="+mn-cs"/>
        </a:defRPr>
      </a:lvl5pPr>
      <a:lvl6pPr marL="964406" algn="l" defTabSz="192881" rtl="0" eaLnBrk="1" latinLnBrk="0" hangingPunct="1">
        <a:defRPr sz="760" kern="1200">
          <a:solidFill>
            <a:schemeClr val="tx1"/>
          </a:solidFill>
          <a:latin typeface="+mn-lt"/>
          <a:ea typeface="+mn-ea"/>
          <a:cs typeface="+mn-cs"/>
        </a:defRPr>
      </a:lvl6pPr>
      <a:lvl7pPr marL="1157288" algn="l" defTabSz="192881" rtl="0" eaLnBrk="1" latinLnBrk="0" hangingPunct="1">
        <a:defRPr sz="760" kern="1200">
          <a:solidFill>
            <a:schemeClr val="tx1"/>
          </a:solidFill>
          <a:latin typeface="+mn-lt"/>
          <a:ea typeface="+mn-ea"/>
          <a:cs typeface="+mn-cs"/>
        </a:defRPr>
      </a:lvl7pPr>
      <a:lvl8pPr marL="1350169" algn="l" defTabSz="192881" rtl="0" eaLnBrk="1" latinLnBrk="0" hangingPunct="1">
        <a:defRPr sz="760" kern="1200">
          <a:solidFill>
            <a:schemeClr val="tx1"/>
          </a:solidFill>
          <a:latin typeface="+mn-lt"/>
          <a:ea typeface="+mn-ea"/>
          <a:cs typeface="+mn-cs"/>
        </a:defRPr>
      </a:lvl8pPr>
      <a:lvl9pPr marL="1543050" algn="l" defTabSz="192881" rtl="0" eaLnBrk="1" latinLnBrk="0" hangingPunct="1">
        <a:defRPr sz="7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DBE5CF-ABBB-410C-822C-4016CD410C6F}"/>
              </a:ext>
            </a:extLst>
          </p:cNvPr>
          <p:cNvSpPr/>
          <p:nvPr userDrawn="1"/>
        </p:nvSpPr>
        <p:spPr>
          <a:xfrm>
            <a:off x="2" y="5956928"/>
            <a:ext cx="12191999" cy="901072"/>
          </a:xfrm>
          <a:prstGeom prst="rect">
            <a:avLst/>
          </a:prstGeom>
          <a:solidFill>
            <a:srgbClr val="9700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7" descr="bottom garnet bar.png">
            <a:extLst>
              <a:ext uri="{FF2B5EF4-FFF2-40B4-BE49-F238E27FC236}">
                <a16:creationId xmlns:a16="http://schemas.microsoft.com/office/drawing/2014/main" id="{116F2435-A4A8-49C8-B18E-2A548E2AFCED}"/>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r="50442"/>
          <a:stretch/>
        </p:blipFill>
        <p:spPr bwMode="auto">
          <a:xfrm>
            <a:off x="1" y="5969209"/>
            <a:ext cx="4531659" cy="882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EDF69E46-A192-4357-A367-99BF5352D745}"/>
              </a:ext>
            </a:extLst>
          </p:cNvPr>
          <p:cNvSpPr txBox="1"/>
          <p:nvPr userDrawn="1"/>
        </p:nvSpPr>
        <p:spPr>
          <a:xfrm>
            <a:off x="11545017" y="6482527"/>
            <a:ext cx="646981" cy="369332"/>
          </a:xfrm>
          <a:prstGeom prst="rect">
            <a:avLst/>
          </a:prstGeom>
          <a:noFill/>
        </p:spPr>
        <p:txBody>
          <a:bodyPr wrap="square" rtlCol="0">
            <a:spAutoFit/>
          </a:bodyPr>
          <a:lstStyle/>
          <a:p>
            <a:pPr algn="r"/>
            <a:fld id="{574A9693-E5FD-411F-A0B0-46A75F5C6BF1}" type="slidenum">
              <a:rPr lang="en-US" smtClean="0">
                <a:solidFill>
                  <a:schemeClr val="bg1"/>
                </a:solidFill>
              </a:rPr>
              <a:pPr algn="r"/>
              <a:t>‹#›</a:t>
            </a:fld>
            <a:endParaRPr 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94" r:id="rId1"/>
    <p:sldLayoutId id="2147483702" r:id="rId2"/>
    <p:sldLayoutId id="2147483695" r:id="rId3"/>
    <p:sldLayoutId id="2147483696" r:id="rId4"/>
    <p:sldLayoutId id="2147483697" r:id="rId5"/>
    <p:sldLayoutId id="2147483698" r:id="rId6"/>
    <p:sldLayoutId id="2147483699" r:id="rId7"/>
    <p:sldLayoutId id="2147483700" r:id="rId8"/>
    <p:sldLayoutId id="2147483701" r:id="rId9"/>
    <p:sldLayoutId id="2147483703" r:id="rId10"/>
  </p:sldLayoutIdLst>
  <p:txStyles>
    <p:titleStyle>
      <a:lvl1pPr algn="ctr" defTabSz="192881" rtl="0" fontAlgn="base">
        <a:spcBef>
          <a:spcPct val="0"/>
        </a:spcBef>
        <a:spcAft>
          <a:spcPct val="0"/>
        </a:spcAft>
        <a:defRPr sz="1856" kern="1200">
          <a:solidFill>
            <a:schemeClr val="tx1"/>
          </a:solidFill>
          <a:latin typeface="+mj-lt"/>
          <a:ea typeface="ＭＳ Ｐゴシック" charset="0"/>
          <a:cs typeface="ＭＳ Ｐゴシック" charset="0"/>
        </a:defRPr>
      </a:lvl1pPr>
      <a:lvl2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2pPr>
      <a:lvl3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3pPr>
      <a:lvl4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4pPr>
      <a:lvl5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5pPr>
      <a:lvl6pPr marL="192881"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6pPr>
      <a:lvl7pPr marL="385763"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7pPr>
      <a:lvl8pPr marL="578644"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8pPr>
      <a:lvl9pPr marL="771525"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9pPr>
    </p:titleStyle>
    <p:bodyStyle>
      <a:lvl1pPr marL="144661" indent="-144661" algn="l" defTabSz="192881" rtl="0" fontAlgn="base">
        <a:spcBef>
          <a:spcPct val="20000"/>
        </a:spcBef>
        <a:spcAft>
          <a:spcPct val="0"/>
        </a:spcAft>
        <a:buFont typeface="Arial" charset="0"/>
        <a:buChar char="•"/>
        <a:defRPr sz="1350" kern="1200">
          <a:solidFill>
            <a:schemeClr val="tx1"/>
          </a:solidFill>
          <a:latin typeface="+mn-lt"/>
          <a:ea typeface="ＭＳ Ｐゴシック" charset="0"/>
          <a:cs typeface="ＭＳ Ｐゴシック" charset="0"/>
        </a:defRPr>
      </a:lvl1pPr>
      <a:lvl2pPr marL="313433" indent="-120551" algn="l" defTabSz="192881" rtl="0" fontAlgn="base">
        <a:spcBef>
          <a:spcPct val="20000"/>
        </a:spcBef>
        <a:spcAft>
          <a:spcPct val="0"/>
        </a:spcAft>
        <a:buFont typeface="Arial" charset="0"/>
        <a:buChar char="–"/>
        <a:defRPr sz="1181" kern="1200">
          <a:solidFill>
            <a:schemeClr val="tx1"/>
          </a:solidFill>
          <a:latin typeface="+mn-lt"/>
          <a:ea typeface="ＭＳ Ｐゴシック" charset="0"/>
          <a:cs typeface="+mn-cs"/>
        </a:defRPr>
      </a:lvl2pPr>
      <a:lvl3pPr marL="482204" indent="-96441" algn="l" defTabSz="192881" rtl="0" fontAlgn="base">
        <a:spcBef>
          <a:spcPct val="20000"/>
        </a:spcBef>
        <a:spcAft>
          <a:spcPct val="0"/>
        </a:spcAft>
        <a:buFont typeface="Arial" charset="0"/>
        <a:buChar char="•"/>
        <a:defRPr sz="1013" kern="1200">
          <a:solidFill>
            <a:schemeClr val="tx1"/>
          </a:solidFill>
          <a:latin typeface="+mn-lt"/>
          <a:ea typeface="ＭＳ Ｐゴシック" charset="0"/>
          <a:cs typeface="+mn-cs"/>
        </a:defRPr>
      </a:lvl3pPr>
      <a:lvl4pPr marL="675085" indent="-96441" algn="l" defTabSz="192881" rtl="0" fontAlgn="base">
        <a:spcBef>
          <a:spcPct val="20000"/>
        </a:spcBef>
        <a:spcAft>
          <a:spcPct val="0"/>
        </a:spcAft>
        <a:buFont typeface="Arial" charset="0"/>
        <a:buChar char="–"/>
        <a:defRPr sz="844" kern="1200">
          <a:solidFill>
            <a:schemeClr val="tx1"/>
          </a:solidFill>
          <a:latin typeface="+mn-lt"/>
          <a:ea typeface="ＭＳ Ｐゴシック" charset="0"/>
          <a:cs typeface="+mn-cs"/>
        </a:defRPr>
      </a:lvl4pPr>
      <a:lvl5pPr marL="867966" indent="-96441" algn="l" defTabSz="192881" rtl="0" fontAlgn="base">
        <a:spcBef>
          <a:spcPct val="20000"/>
        </a:spcBef>
        <a:spcAft>
          <a:spcPct val="0"/>
        </a:spcAft>
        <a:buFont typeface="Arial" charset="0"/>
        <a:buChar char="»"/>
        <a:defRPr sz="844"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p:bodyStyle>
    <p:otherStyle>
      <a:defPPr>
        <a:defRPr lang="en-US"/>
      </a:defPPr>
      <a:lvl1pPr marL="0" algn="l" defTabSz="192881" rtl="0" eaLnBrk="1" latinLnBrk="0" hangingPunct="1">
        <a:defRPr sz="760" kern="1200">
          <a:solidFill>
            <a:schemeClr val="tx1"/>
          </a:solidFill>
          <a:latin typeface="+mn-lt"/>
          <a:ea typeface="+mn-ea"/>
          <a:cs typeface="+mn-cs"/>
        </a:defRPr>
      </a:lvl1pPr>
      <a:lvl2pPr marL="192881" algn="l" defTabSz="192881" rtl="0" eaLnBrk="1" latinLnBrk="0" hangingPunct="1">
        <a:defRPr sz="760" kern="1200">
          <a:solidFill>
            <a:schemeClr val="tx1"/>
          </a:solidFill>
          <a:latin typeface="+mn-lt"/>
          <a:ea typeface="+mn-ea"/>
          <a:cs typeface="+mn-cs"/>
        </a:defRPr>
      </a:lvl2pPr>
      <a:lvl3pPr marL="385763" algn="l" defTabSz="192881" rtl="0" eaLnBrk="1" latinLnBrk="0" hangingPunct="1">
        <a:defRPr sz="760" kern="1200">
          <a:solidFill>
            <a:schemeClr val="tx1"/>
          </a:solidFill>
          <a:latin typeface="+mn-lt"/>
          <a:ea typeface="+mn-ea"/>
          <a:cs typeface="+mn-cs"/>
        </a:defRPr>
      </a:lvl3pPr>
      <a:lvl4pPr marL="578644" algn="l" defTabSz="192881" rtl="0" eaLnBrk="1" latinLnBrk="0" hangingPunct="1">
        <a:defRPr sz="760" kern="1200">
          <a:solidFill>
            <a:schemeClr val="tx1"/>
          </a:solidFill>
          <a:latin typeface="+mn-lt"/>
          <a:ea typeface="+mn-ea"/>
          <a:cs typeface="+mn-cs"/>
        </a:defRPr>
      </a:lvl4pPr>
      <a:lvl5pPr marL="771525" algn="l" defTabSz="192881" rtl="0" eaLnBrk="1" latinLnBrk="0" hangingPunct="1">
        <a:defRPr sz="760" kern="1200">
          <a:solidFill>
            <a:schemeClr val="tx1"/>
          </a:solidFill>
          <a:latin typeface="+mn-lt"/>
          <a:ea typeface="+mn-ea"/>
          <a:cs typeface="+mn-cs"/>
        </a:defRPr>
      </a:lvl5pPr>
      <a:lvl6pPr marL="964406" algn="l" defTabSz="192881" rtl="0" eaLnBrk="1" latinLnBrk="0" hangingPunct="1">
        <a:defRPr sz="760" kern="1200">
          <a:solidFill>
            <a:schemeClr val="tx1"/>
          </a:solidFill>
          <a:latin typeface="+mn-lt"/>
          <a:ea typeface="+mn-ea"/>
          <a:cs typeface="+mn-cs"/>
        </a:defRPr>
      </a:lvl6pPr>
      <a:lvl7pPr marL="1157288" algn="l" defTabSz="192881" rtl="0" eaLnBrk="1" latinLnBrk="0" hangingPunct="1">
        <a:defRPr sz="760" kern="1200">
          <a:solidFill>
            <a:schemeClr val="tx1"/>
          </a:solidFill>
          <a:latin typeface="+mn-lt"/>
          <a:ea typeface="+mn-ea"/>
          <a:cs typeface="+mn-cs"/>
        </a:defRPr>
      </a:lvl7pPr>
      <a:lvl8pPr marL="1350169" algn="l" defTabSz="192881" rtl="0" eaLnBrk="1" latinLnBrk="0" hangingPunct="1">
        <a:defRPr sz="760" kern="1200">
          <a:solidFill>
            <a:schemeClr val="tx1"/>
          </a:solidFill>
          <a:latin typeface="+mn-lt"/>
          <a:ea typeface="+mn-ea"/>
          <a:cs typeface="+mn-cs"/>
        </a:defRPr>
      </a:lvl8pPr>
      <a:lvl9pPr marL="1543050" algn="l" defTabSz="192881"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wdbacker@cec.sc.edu" TargetMode="External"/><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7.bin"/><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14.wmf"/><Relationship Id="rId17" Type="http://schemas.openxmlformats.org/officeDocument/2006/relationships/image" Target="../media/image17.png"/><Relationship Id="rId2" Type="http://schemas.openxmlformats.org/officeDocument/2006/relationships/notesSlide" Target="../notesSlides/notesSlide9.xml"/><Relationship Id="rId16" Type="http://schemas.openxmlformats.org/officeDocument/2006/relationships/image" Target="../media/image16.wmf"/><Relationship Id="rId1" Type="http://schemas.openxmlformats.org/officeDocument/2006/relationships/slideLayout" Target="../slideLayouts/slideLayout4.xml"/><Relationship Id="rId6" Type="http://schemas.openxmlformats.org/officeDocument/2006/relationships/image" Target="../media/image11.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13.wmf"/><Relationship Id="rId4" Type="http://schemas.openxmlformats.org/officeDocument/2006/relationships/image" Target="../media/image10.wmf"/><Relationship Id="rId9" Type="http://schemas.openxmlformats.org/officeDocument/2006/relationships/oleObject" Target="../embeddings/oleObject5.bin"/><Relationship Id="rId14" Type="http://schemas.openxmlformats.org/officeDocument/2006/relationships/image" Target="../media/image15.wmf"/></Relationships>
</file>

<file path=ppt/slides/_rels/slide11.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9.wmf"/><Relationship Id="rId5" Type="http://schemas.openxmlformats.org/officeDocument/2006/relationships/oleObject" Target="../embeddings/oleObject10.bin"/><Relationship Id="rId4" Type="http://schemas.openxmlformats.org/officeDocument/2006/relationships/image" Target="../media/image18.wmf"/><Relationship Id="rId9" Type="http://schemas.openxmlformats.org/officeDocument/2006/relationships/image" Target="../media/image21.emf"/></Relationships>
</file>

<file path=ppt/slides/_rels/slide12.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17.bin"/><Relationship Id="rId18" Type="http://schemas.openxmlformats.org/officeDocument/2006/relationships/image" Target="../media/image26.wmf"/><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19.wmf"/><Relationship Id="rId17" Type="http://schemas.openxmlformats.org/officeDocument/2006/relationships/oleObject" Target="../embeddings/oleObject19.bin"/><Relationship Id="rId2" Type="http://schemas.openxmlformats.org/officeDocument/2006/relationships/notesSlide" Target="../notesSlides/notesSlide11.xml"/><Relationship Id="rId16" Type="http://schemas.openxmlformats.org/officeDocument/2006/relationships/image" Target="../media/image25.wmf"/><Relationship Id="rId1" Type="http://schemas.openxmlformats.org/officeDocument/2006/relationships/slideLayout" Target="../slideLayouts/slideLayout4.xml"/><Relationship Id="rId6" Type="http://schemas.openxmlformats.org/officeDocument/2006/relationships/image" Target="../media/image14.wmf"/><Relationship Id="rId11" Type="http://schemas.openxmlformats.org/officeDocument/2006/relationships/oleObject" Target="../embeddings/oleObject16.bin"/><Relationship Id="rId5" Type="http://schemas.openxmlformats.org/officeDocument/2006/relationships/oleObject" Target="../embeddings/oleObject13.bin"/><Relationship Id="rId15" Type="http://schemas.openxmlformats.org/officeDocument/2006/relationships/oleObject" Target="../embeddings/oleObject18.bin"/><Relationship Id="rId10" Type="http://schemas.openxmlformats.org/officeDocument/2006/relationships/image" Target="../media/image23.wmf"/><Relationship Id="rId4" Type="http://schemas.openxmlformats.org/officeDocument/2006/relationships/image" Target="../media/image22.wmf"/><Relationship Id="rId9" Type="http://schemas.openxmlformats.org/officeDocument/2006/relationships/oleObject" Target="../embeddings/oleObject15.bin"/><Relationship Id="rId14" Type="http://schemas.openxmlformats.org/officeDocument/2006/relationships/image" Target="../media/image24.wmf"/></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9.wmf"/><Relationship Id="rId5" Type="http://schemas.openxmlformats.org/officeDocument/2006/relationships/oleObject" Target="../embeddings/oleObject21.bin"/><Relationship Id="rId4" Type="http://schemas.openxmlformats.org/officeDocument/2006/relationships/image" Target="../media/image28.wmf"/></Relationships>
</file>

<file path=ppt/slides/_rels/slide15.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28.bin"/><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33.wmf"/><Relationship Id="rId2" Type="http://schemas.openxmlformats.org/officeDocument/2006/relationships/notesSlide" Target="../notesSlides/notesSlide14.xml"/><Relationship Id="rId16" Type="http://schemas.openxmlformats.org/officeDocument/2006/relationships/image" Target="../media/image35.wmf"/><Relationship Id="rId1" Type="http://schemas.openxmlformats.org/officeDocument/2006/relationships/slideLayout" Target="../slideLayouts/slideLayout4.xml"/><Relationship Id="rId6" Type="http://schemas.openxmlformats.org/officeDocument/2006/relationships/image" Target="../media/image29.wmf"/><Relationship Id="rId11" Type="http://schemas.openxmlformats.org/officeDocument/2006/relationships/oleObject" Target="../embeddings/oleObject27.bin"/><Relationship Id="rId5" Type="http://schemas.openxmlformats.org/officeDocument/2006/relationships/oleObject" Target="../embeddings/oleObject24.bin"/><Relationship Id="rId15" Type="http://schemas.openxmlformats.org/officeDocument/2006/relationships/oleObject" Target="../embeddings/oleObject29.bin"/><Relationship Id="rId10" Type="http://schemas.openxmlformats.org/officeDocument/2006/relationships/image" Target="../media/image32.wmf"/><Relationship Id="rId4" Type="http://schemas.openxmlformats.org/officeDocument/2006/relationships/image" Target="../media/image28.wmf"/><Relationship Id="rId9" Type="http://schemas.openxmlformats.org/officeDocument/2006/relationships/oleObject" Target="../embeddings/oleObject26.bin"/><Relationship Id="rId14" Type="http://schemas.openxmlformats.org/officeDocument/2006/relationships/image" Target="../media/image34.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image" Target="../media/image27.png"/><Relationship Id="rId7" Type="http://schemas.openxmlformats.org/officeDocument/2006/relationships/image" Target="../media/image37.wm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oleObject" Target="../embeddings/oleObject31.bin"/><Relationship Id="rId5" Type="http://schemas.openxmlformats.org/officeDocument/2006/relationships/image" Target="../media/image36.wmf"/><Relationship Id="rId4" Type="http://schemas.openxmlformats.org/officeDocument/2006/relationships/oleObject" Target="../embeddings/oleObject30.bin"/><Relationship Id="rId9" Type="http://schemas.openxmlformats.org/officeDocument/2006/relationships/image" Target="../media/image38.wmf"/></Relationships>
</file>

<file path=ppt/slides/_rels/slide17.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9.wmf"/><Relationship Id="rId5" Type="http://schemas.openxmlformats.org/officeDocument/2006/relationships/oleObject" Target="../embeddings/oleObject34.bin"/><Relationship Id="rId4" Type="http://schemas.openxmlformats.org/officeDocument/2006/relationships/image" Target="../media/image24.wmf"/></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3.png"/><Relationship Id="rId5" Type="http://schemas.microsoft.com/office/2007/relationships/hdphoto" Target="../media/hdphoto1.wdp"/><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50.wmf"/><Relationship Id="rId5" Type="http://schemas.openxmlformats.org/officeDocument/2006/relationships/oleObject" Target="../embeddings/oleObject37.bin"/><Relationship Id="rId4" Type="http://schemas.openxmlformats.org/officeDocument/2006/relationships/image" Target="../media/image49.wmf"/></Relationships>
</file>

<file path=ppt/slides/_rels/slide23.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53.wmf"/><Relationship Id="rId5" Type="http://schemas.openxmlformats.org/officeDocument/2006/relationships/oleObject" Target="../embeddings/oleObject40.bin"/><Relationship Id="rId10" Type="http://schemas.openxmlformats.org/officeDocument/2006/relationships/image" Target="../media/image55.wmf"/><Relationship Id="rId4" Type="http://schemas.openxmlformats.org/officeDocument/2006/relationships/image" Target="../media/image52.wmf"/><Relationship Id="rId9" Type="http://schemas.openxmlformats.org/officeDocument/2006/relationships/oleObject" Target="../embeddings/oleObject42.bin"/></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57.wmf"/><Relationship Id="rId5" Type="http://schemas.openxmlformats.org/officeDocument/2006/relationships/oleObject" Target="../embeddings/oleObject44.bin"/><Relationship Id="rId10" Type="http://schemas.openxmlformats.org/officeDocument/2006/relationships/image" Target="../media/image59.wmf"/><Relationship Id="rId4" Type="http://schemas.openxmlformats.org/officeDocument/2006/relationships/image" Target="../media/image56.wmf"/><Relationship Id="rId9" Type="http://schemas.openxmlformats.org/officeDocument/2006/relationships/oleObject" Target="../embeddings/oleObject46.bin"/></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62.jpe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67.jpeg"/></Relationships>
</file>

<file path=ppt/slides/_rels/slide3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71.jpeg"/></Relationships>
</file>

<file path=ppt/slides/_rels/slide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73.jpeg"/></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emf"/></Relationships>
</file>

<file path=ppt/slides/_rels/slide37.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80.jpe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82.emf"/></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7.emf"/><Relationship Id="rId7"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94.jpeg"/><Relationship Id="rId4" Type="http://schemas.openxmlformats.org/officeDocument/2006/relationships/image" Target="../media/image93.emf"/></Relationships>
</file>

<file path=ppt/slides/_rels/slide44.xml.rels><?xml version="1.0" encoding="UTF-8" standalone="yes"?>
<Relationships xmlns="http://schemas.openxmlformats.org/package/2006/relationships"><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45.xml.rels><?xml version="1.0" encoding="UTF-8" standalone="yes"?>
<Relationships xmlns="http://schemas.openxmlformats.org/package/2006/relationships"><Relationship Id="rId3" Type="http://schemas.openxmlformats.org/officeDocument/2006/relationships/hyperlink" Target="mailto:wdbacker@cec.sc.edu" TargetMode="External"/><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wmf"/></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A57CC48-463A-411E-A9DB-B6D195CF5E5D}"/>
              </a:ext>
            </a:extLst>
          </p:cNvPr>
          <p:cNvPicPr>
            <a:picLocks noChangeAspect="1"/>
          </p:cNvPicPr>
          <p:nvPr/>
        </p:nvPicPr>
        <p:blipFill rotWithShape="1">
          <a:blip r:embed="rId2"/>
          <a:srcRect b="13358"/>
          <a:stretch/>
        </p:blipFill>
        <p:spPr>
          <a:xfrm>
            <a:off x="0" y="0"/>
            <a:ext cx="12192000" cy="5941915"/>
          </a:xfrm>
          <a:prstGeom prst="rect">
            <a:avLst/>
          </a:prstGeom>
        </p:spPr>
      </p:pic>
      <p:sp>
        <p:nvSpPr>
          <p:cNvPr id="8" name="Rectangle 7">
            <a:extLst>
              <a:ext uri="{FF2B5EF4-FFF2-40B4-BE49-F238E27FC236}">
                <a16:creationId xmlns:a16="http://schemas.microsoft.com/office/drawing/2014/main" id="{75508DC2-6131-4FE7-BC97-3DF2DD7A417D}"/>
              </a:ext>
            </a:extLst>
          </p:cNvPr>
          <p:cNvSpPr/>
          <p:nvPr/>
        </p:nvSpPr>
        <p:spPr>
          <a:xfrm>
            <a:off x="0" y="1780"/>
            <a:ext cx="12192001" cy="5952932"/>
          </a:xfrm>
          <a:prstGeom prst="rect">
            <a:avLst/>
          </a:prstGeom>
          <a:solidFill>
            <a:schemeClr val="tx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297169-CE0C-4E30-9E27-FCDD7FAC8BDE}"/>
              </a:ext>
            </a:extLst>
          </p:cNvPr>
          <p:cNvSpPr txBox="1"/>
          <p:nvPr/>
        </p:nvSpPr>
        <p:spPr>
          <a:xfrm>
            <a:off x="3330388" y="89977"/>
            <a:ext cx="5531224" cy="400110"/>
          </a:xfrm>
          <a:prstGeom prst="rect">
            <a:avLst/>
          </a:prstGeom>
          <a:noFill/>
        </p:spPr>
        <p:txBody>
          <a:bodyPr wrap="square" rtlCol="0">
            <a:spAutoFit/>
          </a:bodyPr>
          <a:lstStyle/>
          <a:p>
            <a:pPr algn="ctr"/>
            <a:r>
              <a:rPr lang="en-US" sz="2000" b="1" dirty="0">
                <a:solidFill>
                  <a:schemeClr val="bg1"/>
                </a:solidFill>
              </a:rPr>
              <a:t>AESP 415 – Aircraft Design Part I Basics</a:t>
            </a:r>
          </a:p>
        </p:txBody>
      </p:sp>
      <p:sp>
        <p:nvSpPr>
          <p:cNvPr id="7" name="Subtitle 2">
            <a:extLst>
              <a:ext uri="{FF2B5EF4-FFF2-40B4-BE49-F238E27FC236}">
                <a16:creationId xmlns:a16="http://schemas.microsoft.com/office/drawing/2014/main" id="{12587E0B-ADF5-4B62-A131-07B2F668BF9F}"/>
              </a:ext>
            </a:extLst>
          </p:cNvPr>
          <p:cNvSpPr txBox="1">
            <a:spLocks/>
          </p:cNvSpPr>
          <p:nvPr/>
        </p:nvSpPr>
        <p:spPr>
          <a:xfrm>
            <a:off x="8506348" y="5126091"/>
            <a:ext cx="3429000" cy="1241822"/>
          </a:xfrm>
          <a:prstGeom prst="rect">
            <a:avLst/>
          </a:prstGeom>
        </p:spPr>
        <p:txBody>
          <a:bodyPr>
            <a:normAutofit/>
          </a:bodyPr>
          <a:lstStyle>
            <a:lvl1pPr marL="144661" indent="-144661" algn="l" defTabSz="192881"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ＭＳ Ｐゴシック" charset="0"/>
              </a:defRPr>
            </a:lvl1pPr>
            <a:lvl2pPr marL="313433" indent="-120551" algn="l" defTabSz="192881" rtl="0" eaLnBrk="1" fontAlgn="base" hangingPunct="1">
              <a:spcBef>
                <a:spcPct val="20000"/>
              </a:spcBef>
              <a:spcAft>
                <a:spcPct val="0"/>
              </a:spcAft>
              <a:buFont typeface="Arial" charset="0"/>
              <a:buChar char="–"/>
              <a:defRPr sz="1181" kern="1200">
                <a:solidFill>
                  <a:schemeClr val="tx1"/>
                </a:solidFill>
                <a:latin typeface="+mn-lt"/>
                <a:ea typeface="ＭＳ Ｐゴシック" charset="0"/>
                <a:cs typeface="+mn-cs"/>
              </a:defRPr>
            </a:lvl2pPr>
            <a:lvl3pPr marL="482204" indent="-96441" algn="l" defTabSz="192881" rtl="0" eaLnBrk="1" fontAlgn="base" hangingPunct="1">
              <a:spcBef>
                <a:spcPct val="20000"/>
              </a:spcBef>
              <a:spcAft>
                <a:spcPct val="0"/>
              </a:spcAft>
              <a:buFont typeface="Arial" charset="0"/>
              <a:buChar char="•"/>
              <a:defRPr sz="1013" kern="1200">
                <a:solidFill>
                  <a:schemeClr val="tx1"/>
                </a:solidFill>
                <a:latin typeface="+mn-lt"/>
                <a:ea typeface="ＭＳ Ｐゴシック" charset="0"/>
                <a:cs typeface="+mn-cs"/>
              </a:defRPr>
            </a:lvl3pPr>
            <a:lvl4pPr marL="675085"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4pPr>
            <a:lvl5pPr marL="867966"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pPr marL="0" indent="0" algn="r">
              <a:buNone/>
            </a:pPr>
            <a:r>
              <a:rPr lang="en-US" dirty="0">
                <a:solidFill>
                  <a:schemeClr val="bg1"/>
                </a:solidFill>
              </a:rPr>
              <a:t>Dr. Wout De Backer</a:t>
            </a:r>
          </a:p>
          <a:p>
            <a:pPr marL="0" indent="0" algn="r">
              <a:buNone/>
            </a:pPr>
            <a:r>
              <a:rPr lang="en-US" dirty="0">
                <a:solidFill>
                  <a:schemeClr val="bg1"/>
                </a:solidFill>
              </a:rPr>
              <a:t>1000 Catawba St, Ste 120</a:t>
            </a:r>
          </a:p>
          <a:p>
            <a:pPr marL="0" indent="0" algn="r">
              <a:buNone/>
            </a:pPr>
            <a:r>
              <a:rPr lang="en-US" dirty="0">
                <a:solidFill>
                  <a:schemeClr val="bg1"/>
                </a:solidFill>
                <a:hlinkClick r:id="rId3">
                  <a:extLst>
                    <a:ext uri="{A12FA001-AC4F-418D-AE19-62706E023703}">
                      <ahyp:hlinkClr xmlns:ahyp="http://schemas.microsoft.com/office/drawing/2018/hyperlinkcolor" val="tx"/>
                    </a:ext>
                  </a:extLst>
                </a:hlinkClick>
              </a:rPr>
              <a:t>wdbacker@cec.sc.edu</a:t>
            </a:r>
            <a:r>
              <a:rPr lang="en-US" dirty="0">
                <a:solidFill>
                  <a:schemeClr val="bg1"/>
                </a:solidFill>
              </a:rPr>
              <a:t> </a:t>
            </a:r>
          </a:p>
          <a:p>
            <a:pPr marL="0" indent="0" algn="r">
              <a:buNone/>
            </a:pPr>
            <a:endParaRPr lang="en-US" dirty="0">
              <a:solidFill>
                <a:schemeClr val="bg1"/>
              </a:solidFill>
            </a:endParaRPr>
          </a:p>
        </p:txBody>
      </p:sp>
      <p:sp>
        <p:nvSpPr>
          <p:cNvPr id="10" name="Rectangle 9">
            <a:extLst>
              <a:ext uri="{FF2B5EF4-FFF2-40B4-BE49-F238E27FC236}">
                <a16:creationId xmlns:a16="http://schemas.microsoft.com/office/drawing/2014/main" id="{FE1E0DC8-B6C3-417E-91F9-5CFA2BE4BC38}"/>
              </a:ext>
            </a:extLst>
          </p:cNvPr>
          <p:cNvSpPr/>
          <p:nvPr/>
        </p:nvSpPr>
        <p:spPr>
          <a:xfrm>
            <a:off x="338137" y="2720898"/>
            <a:ext cx="1472337" cy="1446550"/>
          </a:xfrm>
          <a:prstGeom prst="rect">
            <a:avLst/>
          </a:prstGeom>
          <a:solidFill>
            <a:srgbClr val="97002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470A14-F498-4759-BE45-3CFA84B34BA2}"/>
              </a:ext>
            </a:extLst>
          </p:cNvPr>
          <p:cNvSpPr txBox="1"/>
          <p:nvPr/>
        </p:nvSpPr>
        <p:spPr>
          <a:xfrm>
            <a:off x="338138" y="2894843"/>
            <a:ext cx="1472336" cy="1107996"/>
          </a:xfrm>
          <a:prstGeom prst="rect">
            <a:avLst/>
          </a:prstGeom>
          <a:noFill/>
        </p:spPr>
        <p:txBody>
          <a:bodyPr wrap="square" rtlCol="0">
            <a:spAutoFit/>
          </a:bodyPr>
          <a:lstStyle/>
          <a:p>
            <a:pPr algn="ctr"/>
            <a:r>
              <a:rPr lang="en-US" sz="6600" b="1" dirty="0">
                <a:solidFill>
                  <a:schemeClr val="bg1"/>
                </a:solidFill>
              </a:rPr>
              <a:t>3</a:t>
            </a:r>
          </a:p>
        </p:txBody>
      </p:sp>
      <p:sp>
        <p:nvSpPr>
          <p:cNvPr id="9" name="TextBox 8">
            <a:extLst>
              <a:ext uri="{FF2B5EF4-FFF2-40B4-BE49-F238E27FC236}">
                <a16:creationId xmlns:a16="http://schemas.microsoft.com/office/drawing/2014/main" id="{2EB9B0E5-372F-4B1B-A762-FD43A565DFF8}"/>
              </a:ext>
            </a:extLst>
          </p:cNvPr>
          <p:cNvSpPr txBox="1"/>
          <p:nvPr/>
        </p:nvSpPr>
        <p:spPr>
          <a:xfrm>
            <a:off x="338138" y="2720898"/>
            <a:ext cx="1472336" cy="400110"/>
          </a:xfrm>
          <a:prstGeom prst="rect">
            <a:avLst/>
          </a:prstGeom>
          <a:noFill/>
        </p:spPr>
        <p:txBody>
          <a:bodyPr wrap="square" rtlCol="0">
            <a:spAutoFit/>
          </a:bodyPr>
          <a:lstStyle/>
          <a:p>
            <a:pPr algn="ctr"/>
            <a:r>
              <a:rPr lang="en-US" sz="2000" b="1" dirty="0">
                <a:solidFill>
                  <a:schemeClr val="bg1"/>
                </a:solidFill>
              </a:rPr>
              <a:t>MODULE</a:t>
            </a:r>
            <a:endParaRPr lang="en-US" sz="8800" b="1" dirty="0">
              <a:solidFill>
                <a:schemeClr val="bg1"/>
              </a:solidFill>
            </a:endParaRPr>
          </a:p>
        </p:txBody>
      </p:sp>
      <p:sp>
        <p:nvSpPr>
          <p:cNvPr id="2" name="Title 1">
            <a:extLst>
              <a:ext uri="{FF2B5EF4-FFF2-40B4-BE49-F238E27FC236}">
                <a16:creationId xmlns:a16="http://schemas.microsoft.com/office/drawing/2014/main" id="{253BFEC9-68D8-4B5E-8370-998D88E5B216}"/>
              </a:ext>
            </a:extLst>
          </p:cNvPr>
          <p:cNvSpPr>
            <a:spLocks noGrp="1"/>
          </p:cNvSpPr>
          <p:nvPr>
            <p:ph type="ctrTitle"/>
          </p:nvPr>
        </p:nvSpPr>
        <p:spPr>
          <a:xfrm>
            <a:off x="1990128" y="2457450"/>
            <a:ext cx="9945219" cy="1979743"/>
          </a:xfrm>
        </p:spPr>
        <p:txBody>
          <a:bodyPr anchor="ctr"/>
          <a:lstStyle/>
          <a:p>
            <a:pPr algn="l"/>
            <a:r>
              <a:rPr lang="en-US" sz="6000" dirty="0">
                <a:solidFill>
                  <a:schemeClr val="bg1"/>
                </a:solidFill>
              </a:rPr>
              <a:t>PRELIMINARY PROPULSION SIZING 2</a:t>
            </a:r>
          </a:p>
        </p:txBody>
      </p:sp>
      <p:sp>
        <p:nvSpPr>
          <p:cNvPr id="11" name="TextBox 10">
            <a:extLst>
              <a:ext uri="{FF2B5EF4-FFF2-40B4-BE49-F238E27FC236}">
                <a16:creationId xmlns:a16="http://schemas.microsoft.com/office/drawing/2014/main" id="{E56F1D30-7D5F-49C7-AB37-712C56613EB5}"/>
              </a:ext>
            </a:extLst>
          </p:cNvPr>
          <p:cNvSpPr txBox="1"/>
          <p:nvPr/>
        </p:nvSpPr>
        <p:spPr>
          <a:xfrm>
            <a:off x="10618694" y="95260"/>
            <a:ext cx="1573306" cy="400110"/>
          </a:xfrm>
          <a:prstGeom prst="rect">
            <a:avLst/>
          </a:prstGeom>
          <a:noFill/>
        </p:spPr>
        <p:txBody>
          <a:bodyPr wrap="square" rtlCol="0">
            <a:spAutoFit/>
          </a:bodyPr>
          <a:lstStyle/>
          <a:p>
            <a:r>
              <a:rPr lang="en-US" sz="2000" b="1" dirty="0">
                <a:solidFill>
                  <a:schemeClr val="bg1"/>
                </a:solidFill>
              </a:rPr>
              <a:t>Lecture 10</a:t>
            </a:r>
          </a:p>
        </p:txBody>
      </p:sp>
      <p:sp>
        <p:nvSpPr>
          <p:cNvPr id="12" name="TextBox 11">
            <a:extLst>
              <a:ext uri="{FF2B5EF4-FFF2-40B4-BE49-F238E27FC236}">
                <a16:creationId xmlns:a16="http://schemas.microsoft.com/office/drawing/2014/main" id="{5AF749CF-953B-4A51-908A-A2A11EFAA337}"/>
              </a:ext>
            </a:extLst>
          </p:cNvPr>
          <p:cNvSpPr txBox="1"/>
          <p:nvPr/>
        </p:nvSpPr>
        <p:spPr>
          <a:xfrm>
            <a:off x="338136" y="3791097"/>
            <a:ext cx="1472336" cy="400110"/>
          </a:xfrm>
          <a:prstGeom prst="rect">
            <a:avLst/>
          </a:prstGeom>
          <a:noFill/>
        </p:spPr>
        <p:txBody>
          <a:bodyPr wrap="square" rtlCol="0">
            <a:spAutoFit/>
          </a:bodyPr>
          <a:lstStyle/>
          <a:p>
            <a:pPr algn="ctr"/>
            <a:r>
              <a:rPr lang="en-US" sz="2000" b="1" dirty="0">
                <a:solidFill>
                  <a:schemeClr val="bg1"/>
                </a:solidFill>
              </a:rPr>
              <a:t>TOPIC 7</a:t>
            </a:r>
            <a:endParaRPr lang="en-US" sz="8800" b="1" dirty="0">
              <a:solidFill>
                <a:schemeClr val="bg1"/>
              </a:solidFill>
            </a:endParaRPr>
          </a:p>
        </p:txBody>
      </p:sp>
    </p:spTree>
    <p:extLst>
      <p:ext uri="{BB962C8B-B14F-4D97-AF65-F5344CB8AC3E}">
        <p14:creationId xmlns:p14="http://schemas.microsoft.com/office/powerpoint/2010/main" val="1407010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3D9587C3-3DBD-3186-E68B-884B119A3BEE}"/>
              </a:ext>
            </a:extLst>
          </p:cNvPr>
          <p:cNvSpPr/>
          <p:nvPr/>
        </p:nvSpPr>
        <p:spPr>
          <a:xfrm>
            <a:off x="2596900" y="4501118"/>
            <a:ext cx="2042327" cy="1198835"/>
          </a:xfrm>
          <a:prstGeom prst="roundRect">
            <a:avLst/>
          </a:prstGeom>
          <a:noFill/>
          <a:ln w="28575">
            <a:solidFill>
              <a:srgbClr val="97002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7.6.2 Propeller Engine Scaling</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For a propeller engine, it can be shown that (when neglecting compressibility):</a:t>
            </a:r>
          </a:p>
          <a:p>
            <a:pPr marL="0" indent="0" eaLnBrk="1" hangingPunct="1">
              <a:spcBef>
                <a:spcPct val="20000"/>
              </a:spcBef>
              <a:buNone/>
            </a:pPr>
            <a:endParaRPr lang="en-US" altLang="en-US" dirty="0"/>
          </a:p>
          <a:p>
            <a:pPr marL="0" indent="0" eaLnBrk="1" hangingPunct="1">
              <a:spcBef>
                <a:spcPct val="20000"/>
              </a:spcBef>
              <a:buNone/>
            </a:pPr>
            <a:endParaRPr lang="en-US" altLang="en-US" dirty="0"/>
          </a:p>
          <a:p>
            <a:pPr marL="0" indent="0" eaLnBrk="1" hangingPunct="1">
              <a:spcBef>
                <a:spcPct val="20000"/>
              </a:spcBef>
              <a:buNone/>
            </a:pPr>
            <a:endParaRPr lang="en-US" altLang="en-US" dirty="0"/>
          </a:p>
          <a:p>
            <a:pPr marL="0" indent="0" eaLnBrk="1" hangingPunct="1">
              <a:spcBef>
                <a:spcPct val="20000"/>
              </a:spcBef>
              <a:buNone/>
            </a:pPr>
            <a:r>
              <a:rPr lang="en-US" altLang="en-US" dirty="0"/>
              <a:t>Using dimensional analysis, the following coefficients are obtained:</a:t>
            </a:r>
          </a:p>
          <a:p>
            <a:pPr marL="0" indent="0" eaLnBrk="1" hangingPunct="1">
              <a:spcBef>
                <a:spcPct val="20000"/>
              </a:spcBef>
              <a:buNone/>
            </a:pPr>
            <a:endParaRPr lang="en-US" altLang="en-US" dirty="0"/>
          </a:p>
          <a:p>
            <a:pPr marL="0" indent="0" eaLnBrk="1" hangingPunct="1">
              <a:spcBef>
                <a:spcPct val="20000"/>
              </a:spcBef>
              <a:buNone/>
            </a:pPr>
            <a:endParaRPr lang="en-US" altLang="en-US" dirty="0"/>
          </a:p>
          <a:p>
            <a:pPr marL="0" indent="0" eaLnBrk="1" hangingPunct="1">
              <a:spcBef>
                <a:spcPct val="20000"/>
              </a:spcBef>
              <a:buNone/>
            </a:pPr>
            <a:r>
              <a:rPr lang="en-US" altLang="en-US" dirty="0"/>
              <a:t>or:</a:t>
            </a:r>
          </a:p>
          <a:p>
            <a:pPr marL="0" indent="0" eaLnBrk="1" hangingPunct="1">
              <a:spcBef>
                <a:spcPct val="20000"/>
              </a:spcBef>
              <a:buNone/>
            </a:pPr>
            <a:endParaRPr lang="en-US" altLang="en-US" dirty="0"/>
          </a:p>
        </p:txBody>
      </p:sp>
      <p:graphicFrame>
        <p:nvGraphicFramePr>
          <p:cNvPr id="5" name="Object 9">
            <a:extLst>
              <a:ext uri="{FF2B5EF4-FFF2-40B4-BE49-F238E27FC236}">
                <a16:creationId xmlns:a16="http://schemas.microsoft.com/office/drawing/2014/main" id="{71903E13-FD44-4721-BF63-6E508E5EBAF8}"/>
              </a:ext>
            </a:extLst>
          </p:cNvPr>
          <p:cNvGraphicFramePr>
            <a:graphicFrameLocks noChangeAspect="1"/>
          </p:cNvGraphicFramePr>
          <p:nvPr>
            <p:extLst>
              <p:ext uri="{D42A27DB-BD31-4B8C-83A1-F6EECF244321}">
                <p14:modId xmlns:p14="http://schemas.microsoft.com/office/powerpoint/2010/main" val="2951934759"/>
              </p:ext>
            </p:extLst>
          </p:nvPr>
        </p:nvGraphicFramePr>
        <p:xfrm>
          <a:off x="7651332" y="4946043"/>
          <a:ext cx="1163637" cy="650875"/>
        </p:xfrm>
        <a:graphic>
          <a:graphicData uri="http://schemas.openxmlformats.org/presentationml/2006/ole">
            <mc:AlternateContent xmlns:mc="http://schemas.openxmlformats.org/markup-compatibility/2006">
              <mc:Choice xmlns:v="urn:schemas-microsoft-com:vml" Requires="v">
                <p:oleObj name="Equation" r:id="rId3" imgW="774360" imgH="431640" progId="Equation.DSMT4">
                  <p:embed/>
                </p:oleObj>
              </mc:Choice>
              <mc:Fallback>
                <p:oleObj name="Equation" r:id="rId3" imgW="774360" imgH="431640" progId="Equation.DSMT4">
                  <p:embed/>
                  <p:pic>
                    <p:nvPicPr>
                      <p:cNvPr id="6" name="Object 9">
                        <a:extLst>
                          <a:ext uri="{FF2B5EF4-FFF2-40B4-BE49-F238E27FC236}">
                            <a16:creationId xmlns:a16="http://schemas.microsoft.com/office/drawing/2014/main" id="{81F413D8-F72F-4D58-96FA-8535B80BABE5}"/>
                          </a:ext>
                        </a:extLst>
                      </p:cNvPr>
                      <p:cNvPicPr>
                        <a:picLocks noChangeAspect="1" noChangeArrowheads="1"/>
                      </p:cNvPicPr>
                      <p:nvPr/>
                    </p:nvPicPr>
                    <p:blipFill>
                      <a:blip r:embed="rId4"/>
                      <a:srcRect/>
                      <a:stretch>
                        <a:fillRect/>
                      </a:stretch>
                    </p:blipFill>
                    <p:spPr bwMode="auto">
                      <a:xfrm>
                        <a:off x="7651332" y="4946043"/>
                        <a:ext cx="1163637" cy="650875"/>
                      </a:xfrm>
                      <a:prstGeom prst="rect">
                        <a:avLst/>
                      </a:prstGeom>
                      <a:noFill/>
                      <a:ln>
                        <a:noFill/>
                      </a:ln>
                      <a:effectLst/>
                    </p:spPr>
                  </p:pic>
                </p:oleObj>
              </mc:Fallback>
            </mc:AlternateContent>
          </a:graphicData>
        </a:graphic>
      </p:graphicFrame>
      <p:graphicFrame>
        <p:nvGraphicFramePr>
          <p:cNvPr id="14" name="Object 9">
            <a:extLst>
              <a:ext uri="{FF2B5EF4-FFF2-40B4-BE49-F238E27FC236}">
                <a16:creationId xmlns:a16="http://schemas.microsoft.com/office/drawing/2014/main" id="{EE8EEE21-BFEB-451A-8B9A-09D29BE2FFF5}"/>
              </a:ext>
            </a:extLst>
          </p:cNvPr>
          <p:cNvGraphicFramePr>
            <a:graphicFrameLocks noChangeAspect="1"/>
          </p:cNvGraphicFramePr>
          <p:nvPr>
            <p:extLst>
              <p:ext uri="{D42A27DB-BD31-4B8C-83A1-F6EECF244321}">
                <p14:modId xmlns:p14="http://schemas.microsoft.com/office/powerpoint/2010/main" val="1347483428"/>
              </p:ext>
            </p:extLst>
          </p:nvPr>
        </p:nvGraphicFramePr>
        <p:xfrm>
          <a:off x="5335329" y="4945558"/>
          <a:ext cx="1201738" cy="650875"/>
        </p:xfrm>
        <a:graphic>
          <a:graphicData uri="http://schemas.openxmlformats.org/presentationml/2006/ole">
            <mc:AlternateContent xmlns:mc="http://schemas.openxmlformats.org/markup-compatibility/2006">
              <mc:Choice xmlns:v="urn:schemas-microsoft-com:vml" Requires="v">
                <p:oleObj name="Equation" r:id="rId5" imgW="799920" imgH="431640" progId="Equation.DSMT4">
                  <p:embed/>
                </p:oleObj>
              </mc:Choice>
              <mc:Fallback>
                <p:oleObj name="Equation" r:id="rId5" imgW="799920" imgH="431640" progId="Equation.DSMT4">
                  <p:embed/>
                  <p:pic>
                    <p:nvPicPr>
                      <p:cNvPr id="5" name="Object 9">
                        <a:extLst>
                          <a:ext uri="{FF2B5EF4-FFF2-40B4-BE49-F238E27FC236}">
                            <a16:creationId xmlns:a16="http://schemas.microsoft.com/office/drawing/2014/main" id="{71903E13-FD44-4721-BF63-6E508E5EBAF8}"/>
                          </a:ext>
                        </a:extLst>
                      </p:cNvPr>
                      <p:cNvPicPr>
                        <a:picLocks noChangeAspect="1" noChangeArrowheads="1"/>
                      </p:cNvPicPr>
                      <p:nvPr/>
                    </p:nvPicPr>
                    <p:blipFill>
                      <a:blip r:embed="rId6"/>
                      <a:srcRect/>
                      <a:stretch>
                        <a:fillRect/>
                      </a:stretch>
                    </p:blipFill>
                    <p:spPr bwMode="auto">
                      <a:xfrm>
                        <a:off x="5335329" y="4945558"/>
                        <a:ext cx="1201738" cy="650875"/>
                      </a:xfrm>
                      <a:prstGeom prst="rect">
                        <a:avLst/>
                      </a:prstGeom>
                      <a:noFill/>
                      <a:ln>
                        <a:noFill/>
                      </a:ln>
                      <a:effectLst/>
                    </p:spPr>
                  </p:pic>
                </p:oleObj>
              </mc:Fallback>
            </mc:AlternateContent>
          </a:graphicData>
        </a:graphic>
      </p:graphicFrame>
      <p:graphicFrame>
        <p:nvGraphicFramePr>
          <p:cNvPr id="15" name="Object 9">
            <a:extLst>
              <a:ext uri="{FF2B5EF4-FFF2-40B4-BE49-F238E27FC236}">
                <a16:creationId xmlns:a16="http://schemas.microsoft.com/office/drawing/2014/main" id="{3777B384-4DAA-42A2-91F3-AFD2E4F66D26}"/>
              </a:ext>
            </a:extLst>
          </p:cNvPr>
          <p:cNvGraphicFramePr>
            <a:graphicFrameLocks noChangeAspect="1"/>
          </p:cNvGraphicFramePr>
          <p:nvPr>
            <p:extLst>
              <p:ext uri="{D42A27DB-BD31-4B8C-83A1-F6EECF244321}">
                <p14:modId xmlns:p14="http://schemas.microsoft.com/office/powerpoint/2010/main" val="2842976390"/>
              </p:ext>
            </p:extLst>
          </p:nvPr>
        </p:nvGraphicFramePr>
        <p:xfrm>
          <a:off x="2987032" y="4956696"/>
          <a:ext cx="1182688" cy="650875"/>
        </p:xfrm>
        <a:graphic>
          <a:graphicData uri="http://schemas.openxmlformats.org/presentationml/2006/ole">
            <mc:AlternateContent xmlns:mc="http://schemas.openxmlformats.org/markup-compatibility/2006">
              <mc:Choice xmlns:v="urn:schemas-microsoft-com:vml" Requires="v">
                <p:oleObj name="Equation" r:id="rId7" imgW="787320" imgH="431640" progId="Equation.DSMT4">
                  <p:embed/>
                </p:oleObj>
              </mc:Choice>
              <mc:Fallback>
                <p:oleObj name="Equation" r:id="rId7" imgW="787320" imgH="431640" progId="Equation.DSMT4">
                  <p:embed/>
                  <p:pic>
                    <p:nvPicPr>
                      <p:cNvPr id="14" name="Object 9">
                        <a:extLst>
                          <a:ext uri="{FF2B5EF4-FFF2-40B4-BE49-F238E27FC236}">
                            <a16:creationId xmlns:a16="http://schemas.microsoft.com/office/drawing/2014/main" id="{EE8EEE21-BFEB-451A-8B9A-09D29BE2FFF5}"/>
                          </a:ext>
                        </a:extLst>
                      </p:cNvPr>
                      <p:cNvPicPr>
                        <a:picLocks noChangeAspect="1" noChangeArrowheads="1"/>
                      </p:cNvPicPr>
                      <p:nvPr/>
                    </p:nvPicPr>
                    <p:blipFill>
                      <a:blip r:embed="rId8"/>
                      <a:srcRect/>
                      <a:stretch>
                        <a:fillRect/>
                      </a:stretch>
                    </p:blipFill>
                    <p:spPr bwMode="auto">
                      <a:xfrm>
                        <a:off x="2987032" y="4956696"/>
                        <a:ext cx="1182688" cy="650875"/>
                      </a:xfrm>
                      <a:prstGeom prst="rect">
                        <a:avLst/>
                      </a:prstGeom>
                      <a:noFill/>
                      <a:ln>
                        <a:noFill/>
                      </a:ln>
                      <a:effectLst/>
                    </p:spPr>
                  </p:pic>
                </p:oleObj>
              </mc:Fallback>
            </mc:AlternateContent>
          </a:graphicData>
        </a:graphic>
      </p:graphicFrame>
      <p:graphicFrame>
        <p:nvGraphicFramePr>
          <p:cNvPr id="18" name="Object 9">
            <a:extLst>
              <a:ext uri="{FF2B5EF4-FFF2-40B4-BE49-F238E27FC236}">
                <a16:creationId xmlns:a16="http://schemas.microsoft.com/office/drawing/2014/main" id="{7C12EDC5-3B83-425A-80DF-36D63B879688}"/>
              </a:ext>
            </a:extLst>
          </p:cNvPr>
          <p:cNvGraphicFramePr>
            <a:graphicFrameLocks noChangeAspect="1"/>
          </p:cNvGraphicFramePr>
          <p:nvPr>
            <p:extLst>
              <p:ext uri="{D42A27DB-BD31-4B8C-83A1-F6EECF244321}">
                <p14:modId xmlns:p14="http://schemas.microsoft.com/office/powerpoint/2010/main" val="488891216"/>
              </p:ext>
            </p:extLst>
          </p:nvPr>
        </p:nvGraphicFramePr>
        <p:xfrm>
          <a:off x="5132387" y="2254250"/>
          <a:ext cx="1927225" cy="382588"/>
        </p:xfrm>
        <a:graphic>
          <a:graphicData uri="http://schemas.openxmlformats.org/presentationml/2006/ole">
            <mc:AlternateContent xmlns:mc="http://schemas.openxmlformats.org/markup-compatibility/2006">
              <mc:Choice xmlns:v="urn:schemas-microsoft-com:vml" Requires="v">
                <p:oleObj name="Equation" r:id="rId9" imgW="1282680" imgH="253800" progId="Equation.DSMT4">
                  <p:embed/>
                </p:oleObj>
              </mc:Choice>
              <mc:Fallback>
                <p:oleObj name="Equation" r:id="rId9" imgW="1282680" imgH="253800" progId="Equation.DSMT4">
                  <p:embed/>
                  <p:pic>
                    <p:nvPicPr>
                      <p:cNvPr id="15" name="Object 9">
                        <a:extLst>
                          <a:ext uri="{FF2B5EF4-FFF2-40B4-BE49-F238E27FC236}">
                            <a16:creationId xmlns:a16="http://schemas.microsoft.com/office/drawing/2014/main" id="{3777B384-4DAA-42A2-91F3-AFD2E4F66D26}"/>
                          </a:ext>
                        </a:extLst>
                      </p:cNvPr>
                      <p:cNvPicPr>
                        <a:picLocks noChangeAspect="1" noChangeArrowheads="1"/>
                      </p:cNvPicPr>
                      <p:nvPr/>
                    </p:nvPicPr>
                    <p:blipFill>
                      <a:blip r:embed="rId10"/>
                      <a:srcRect/>
                      <a:stretch>
                        <a:fillRect/>
                      </a:stretch>
                    </p:blipFill>
                    <p:spPr bwMode="auto">
                      <a:xfrm>
                        <a:off x="5132387" y="2254250"/>
                        <a:ext cx="1927225" cy="382588"/>
                      </a:xfrm>
                      <a:prstGeom prst="rect">
                        <a:avLst/>
                      </a:prstGeom>
                      <a:noFill/>
                      <a:ln>
                        <a:noFill/>
                      </a:ln>
                      <a:effectLst/>
                    </p:spPr>
                  </p:pic>
                </p:oleObj>
              </mc:Fallback>
            </mc:AlternateContent>
          </a:graphicData>
        </a:graphic>
      </p:graphicFrame>
      <p:graphicFrame>
        <p:nvGraphicFramePr>
          <p:cNvPr id="19" name="Object 9">
            <a:extLst>
              <a:ext uri="{FF2B5EF4-FFF2-40B4-BE49-F238E27FC236}">
                <a16:creationId xmlns:a16="http://schemas.microsoft.com/office/drawing/2014/main" id="{AA1E5DE2-C2FE-4C1D-B82B-FDDC66749184}"/>
              </a:ext>
            </a:extLst>
          </p:cNvPr>
          <p:cNvGraphicFramePr>
            <a:graphicFrameLocks noChangeAspect="1"/>
          </p:cNvGraphicFramePr>
          <p:nvPr>
            <p:extLst>
              <p:ext uri="{D42A27DB-BD31-4B8C-83A1-F6EECF244321}">
                <p14:modId xmlns:p14="http://schemas.microsoft.com/office/powerpoint/2010/main" val="3388337210"/>
              </p:ext>
            </p:extLst>
          </p:nvPr>
        </p:nvGraphicFramePr>
        <p:xfrm>
          <a:off x="2910832" y="3799519"/>
          <a:ext cx="1258888" cy="363538"/>
        </p:xfrm>
        <a:graphic>
          <a:graphicData uri="http://schemas.openxmlformats.org/presentationml/2006/ole">
            <mc:AlternateContent xmlns:mc="http://schemas.openxmlformats.org/markup-compatibility/2006">
              <mc:Choice xmlns:v="urn:schemas-microsoft-com:vml" Requires="v">
                <p:oleObj name="Equation" r:id="rId11" imgW="838080" imgH="241200" progId="Equation.DSMT4">
                  <p:embed/>
                </p:oleObj>
              </mc:Choice>
              <mc:Fallback>
                <p:oleObj name="Equation" r:id="rId11" imgW="838080" imgH="241200" progId="Equation.DSMT4">
                  <p:embed/>
                  <p:pic>
                    <p:nvPicPr>
                      <p:cNvPr id="15" name="Object 9">
                        <a:extLst>
                          <a:ext uri="{FF2B5EF4-FFF2-40B4-BE49-F238E27FC236}">
                            <a16:creationId xmlns:a16="http://schemas.microsoft.com/office/drawing/2014/main" id="{3777B384-4DAA-42A2-91F3-AFD2E4F66D26}"/>
                          </a:ext>
                        </a:extLst>
                      </p:cNvPr>
                      <p:cNvPicPr>
                        <a:picLocks noChangeAspect="1" noChangeArrowheads="1"/>
                      </p:cNvPicPr>
                      <p:nvPr/>
                    </p:nvPicPr>
                    <p:blipFill>
                      <a:blip r:embed="rId12"/>
                      <a:srcRect/>
                      <a:stretch>
                        <a:fillRect/>
                      </a:stretch>
                    </p:blipFill>
                    <p:spPr bwMode="auto">
                      <a:xfrm>
                        <a:off x="2910832" y="3799519"/>
                        <a:ext cx="1258888" cy="363538"/>
                      </a:xfrm>
                      <a:prstGeom prst="rect">
                        <a:avLst/>
                      </a:prstGeom>
                      <a:noFill/>
                      <a:ln>
                        <a:noFill/>
                      </a:ln>
                      <a:effectLst/>
                    </p:spPr>
                  </p:pic>
                </p:oleObj>
              </mc:Fallback>
            </mc:AlternateContent>
          </a:graphicData>
        </a:graphic>
      </p:graphicFrame>
      <p:graphicFrame>
        <p:nvGraphicFramePr>
          <p:cNvPr id="22" name="Object 9">
            <a:extLst>
              <a:ext uri="{FF2B5EF4-FFF2-40B4-BE49-F238E27FC236}">
                <a16:creationId xmlns:a16="http://schemas.microsoft.com/office/drawing/2014/main" id="{EDB2B289-5163-4F57-8B57-F6DA95F95E78}"/>
              </a:ext>
            </a:extLst>
          </p:cNvPr>
          <p:cNvGraphicFramePr>
            <a:graphicFrameLocks noChangeAspect="1"/>
          </p:cNvGraphicFramePr>
          <p:nvPr>
            <p:extLst>
              <p:ext uri="{D42A27DB-BD31-4B8C-83A1-F6EECF244321}">
                <p14:modId xmlns:p14="http://schemas.microsoft.com/office/powerpoint/2010/main" val="4229748743"/>
              </p:ext>
            </p:extLst>
          </p:nvPr>
        </p:nvGraphicFramePr>
        <p:xfrm>
          <a:off x="7622756" y="3789994"/>
          <a:ext cx="1220787" cy="382588"/>
        </p:xfrm>
        <a:graphic>
          <a:graphicData uri="http://schemas.openxmlformats.org/presentationml/2006/ole">
            <mc:AlternateContent xmlns:mc="http://schemas.openxmlformats.org/markup-compatibility/2006">
              <mc:Choice xmlns:v="urn:schemas-microsoft-com:vml" Requires="v">
                <p:oleObj name="Equation" r:id="rId13" imgW="812520" imgH="253800" progId="Equation.DSMT4">
                  <p:embed/>
                </p:oleObj>
              </mc:Choice>
              <mc:Fallback>
                <p:oleObj name="Equation" r:id="rId13" imgW="812520" imgH="253800" progId="Equation.DSMT4">
                  <p:embed/>
                  <p:pic>
                    <p:nvPicPr>
                      <p:cNvPr id="5" name="Object 9">
                        <a:extLst>
                          <a:ext uri="{FF2B5EF4-FFF2-40B4-BE49-F238E27FC236}">
                            <a16:creationId xmlns:a16="http://schemas.microsoft.com/office/drawing/2014/main" id="{71903E13-FD44-4721-BF63-6E508E5EBAF8}"/>
                          </a:ext>
                        </a:extLst>
                      </p:cNvPr>
                      <p:cNvPicPr>
                        <a:picLocks noChangeAspect="1" noChangeArrowheads="1"/>
                      </p:cNvPicPr>
                      <p:nvPr/>
                    </p:nvPicPr>
                    <p:blipFill>
                      <a:blip r:embed="rId14"/>
                      <a:srcRect/>
                      <a:stretch>
                        <a:fillRect/>
                      </a:stretch>
                    </p:blipFill>
                    <p:spPr bwMode="auto">
                      <a:xfrm>
                        <a:off x="7622756" y="3789994"/>
                        <a:ext cx="1220787" cy="382588"/>
                      </a:xfrm>
                      <a:prstGeom prst="rect">
                        <a:avLst/>
                      </a:prstGeom>
                      <a:noFill/>
                      <a:ln>
                        <a:noFill/>
                      </a:ln>
                      <a:effectLst/>
                    </p:spPr>
                  </p:pic>
                </p:oleObj>
              </mc:Fallback>
            </mc:AlternateContent>
          </a:graphicData>
        </a:graphic>
      </p:graphicFrame>
      <p:graphicFrame>
        <p:nvGraphicFramePr>
          <p:cNvPr id="23" name="Object 9">
            <a:extLst>
              <a:ext uri="{FF2B5EF4-FFF2-40B4-BE49-F238E27FC236}">
                <a16:creationId xmlns:a16="http://schemas.microsoft.com/office/drawing/2014/main" id="{319EEA6D-F993-4D84-8B20-993EF289761D}"/>
              </a:ext>
            </a:extLst>
          </p:cNvPr>
          <p:cNvGraphicFramePr>
            <a:graphicFrameLocks noChangeAspect="1"/>
          </p:cNvGraphicFramePr>
          <p:nvPr>
            <p:extLst>
              <p:ext uri="{D42A27DB-BD31-4B8C-83A1-F6EECF244321}">
                <p14:modId xmlns:p14="http://schemas.microsoft.com/office/powerpoint/2010/main" val="2599730827"/>
              </p:ext>
            </p:extLst>
          </p:nvPr>
        </p:nvGraphicFramePr>
        <p:xfrm>
          <a:off x="5259129" y="3789994"/>
          <a:ext cx="1277938" cy="382588"/>
        </p:xfrm>
        <a:graphic>
          <a:graphicData uri="http://schemas.openxmlformats.org/presentationml/2006/ole">
            <mc:AlternateContent xmlns:mc="http://schemas.openxmlformats.org/markup-compatibility/2006">
              <mc:Choice xmlns:v="urn:schemas-microsoft-com:vml" Requires="v">
                <p:oleObj name="Equation" r:id="rId15" imgW="850680" imgH="253800" progId="Equation.DSMT4">
                  <p:embed/>
                </p:oleObj>
              </mc:Choice>
              <mc:Fallback>
                <p:oleObj name="Equation" r:id="rId15" imgW="850680" imgH="253800" progId="Equation.DSMT4">
                  <p:embed/>
                  <p:pic>
                    <p:nvPicPr>
                      <p:cNvPr id="14" name="Object 9">
                        <a:extLst>
                          <a:ext uri="{FF2B5EF4-FFF2-40B4-BE49-F238E27FC236}">
                            <a16:creationId xmlns:a16="http://schemas.microsoft.com/office/drawing/2014/main" id="{EE8EEE21-BFEB-451A-8B9A-09D29BE2FFF5}"/>
                          </a:ext>
                        </a:extLst>
                      </p:cNvPr>
                      <p:cNvPicPr>
                        <a:picLocks noChangeAspect="1" noChangeArrowheads="1"/>
                      </p:cNvPicPr>
                      <p:nvPr/>
                    </p:nvPicPr>
                    <p:blipFill>
                      <a:blip r:embed="rId16"/>
                      <a:srcRect/>
                      <a:stretch>
                        <a:fillRect/>
                      </a:stretch>
                    </p:blipFill>
                    <p:spPr bwMode="auto">
                      <a:xfrm>
                        <a:off x="5259129" y="3789994"/>
                        <a:ext cx="1277938" cy="382588"/>
                      </a:xfrm>
                      <a:prstGeom prst="rect">
                        <a:avLst/>
                      </a:prstGeom>
                      <a:noFill/>
                      <a:ln>
                        <a:noFill/>
                      </a:ln>
                      <a:effectLst/>
                    </p:spPr>
                  </p:pic>
                </p:oleObj>
              </mc:Fallback>
            </mc:AlternateContent>
          </a:graphicData>
        </a:graphic>
      </p:graphicFrame>
      <p:sp>
        <p:nvSpPr>
          <p:cNvPr id="6" name="TextBox 5">
            <a:extLst>
              <a:ext uri="{FF2B5EF4-FFF2-40B4-BE49-F238E27FC236}">
                <a16:creationId xmlns:a16="http://schemas.microsoft.com/office/drawing/2014/main" id="{B884F307-8E39-4779-89B3-3485B6ED30FD}"/>
              </a:ext>
            </a:extLst>
          </p:cNvPr>
          <p:cNvSpPr txBox="1"/>
          <p:nvPr/>
        </p:nvSpPr>
        <p:spPr>
          <a:xfrm>
            <a:off x="9140626" y="1965726"/>
            <a:ext cx="2979455" cy="1231106"/>
          </a:xfrm>
          <a:prstGeom prst="rect">
            <a:avLst/>
          </a:prstGeom>
          <a:noFill/>
        </p:spPr>
        <p:txBody>
          <a:bodyPr wrap="square">
            <a:spAutoFit/>
          </a:bodyPr>
          <a:lstStyle/>
          <a:p>
            <a:r>
              <a:rPr lang="en-US" altLang="en-US" dirty="0"/>
              <a:t>With: </a:t>
            </a:r>
          </a:p>
          <a:p>
            <a:pPr marL="285750" indent="-285750">
              <a:buFont typeface="Arial" panose="020B0604020202020204" pitchFamily="34" charset="0"/>
              <a:buChar char="•"/>
            </a:pPr>
            <a:r>
              <a:rPr lang="en-US" sz="1400" dirty="0"/>
              <a:t>n = Propeller rotations/sec</a:t>
            </a:r>
          </a:p>
          <a:p>
            <a:pPr marL="285750" indent="-285750">
              <a:buFont typeface="Arial" panose="020B0604020202020204" pitchFamily="34" charset="0"/>
              <a:buChar char="•"/>
            </a:pPr>
            <a:r>
              <a:rPr lang="en-US" sz="1400" dirty="0"/>
              <a:t>D = Propeller diameter</a:t>
            </a:r>
          </a:p>
          <a:p>
            <a:pPr marL="285750" indent="-285750">
              <a:buFont typeface="Arial" panose="020B0604020202020204" pitchFamily="34" charset="0"/>
              <a:buChar char="•"/>
            </a:pPr>
            <a:r>
              <a:rPr lang="en-US" sz="1400" dirty="0"/>
              <a:t>C</a:t>
            </a:r>
            <a:r>
              <a:rPr lang="en-US" sz="1400" baseline="-25000" dirty="0"/>
              <a:t>0</a:t>
            </a:r>
            <a:r>
              <a:rPr lang="en-US" sz="1400" dirty="0"/>
              <a:t> = flight speed</a:t>
            </a:r>
          </a:p>
          <a:p>
            <a:pPr marL="285750" indent="-285750">
              <a:buFont typeface="Arial" panose="020B0604020202020204" pitchFamily="34" charset="0"/>
              <a:buChar char="•"/>
            </a:pPr>
            <a:r>
              <a:rPr lang="en-US" sz="1400" dirty="0"/>
              <a:t>T = thrust</a:t>
            </a:r>
          </a:p>
        </p:txBody>
      </p:sp>
      <p:sp>
        <p:nvSpPr>
          <p:cNvPr id="8" name="TextBox 7">
            <a:extLst>
              <a:ext uri="{FF2B5EF4-FFF2-40B4-BE49-F238E27FC236}">
                <a16:creationId xmlns:a16="http://schemas.microsoft.com/office/drawing/2014/main" id="{727A793B-EFC1-BAAF-B630-22E8E01272B5}"/>
              </a:ext>
            </a:extLst>
          </p:cNvPr>
          <p:cNvSpPr txBox="1"/>
          <p:nvPr/>
        </p:nvSpPr>
        <p:spPr>
          <a:xfrm>
            <a:off x="2596900" y="4501118"/>
            <a:ext cx="2042327" cy="369332"/>
          </a:xfrm>
          <a:prstGeom prst="rect">
            <a:avLst/>
          </a:prstGeom>
          <a:noFill/>
        </p:spPr>
        <p:txBody>
          <a:bodyPr wrap="square">
            <a:spAutoFit/>
          </a:bodyPr>
          <a:lstStyle/>
          <a:p>
            <a:pPr algn="ctr"/>
            <a:r>
              <a:rPr lang="en-US" altLang="en-US" dirty="0"/>
              <a:t>Thrust Coefficient</a:t>
            </a:r>
            <a:endParaRPr lang="en-US" dirty="0"/>
          </a:p>
        </p:txBody>
      </p:sp>
      <p:sp>
        <p:nvSpPr>
          <p:cNvPr id="9" name="TextBox 8">
            <a:extLst>
              <a:ext uri="{FF2B5EF4-FFF2-40B4-BE49-F238E27FC236}">
                <a16:creationId xmlns:a16="http://schemas.microsoft.com/office/drawing/2014/main" id="{8B174743-4008-18B4-C655-0DD5BBEA7527}"/>
              </a:ext>
            </a:extLst>
          </p:cNvPr>
          <p:cNvSpPr txBox="1"/>
          <p:nvPr/>
        </p:nvSpPr>
        <p:spPr>
          <a:xfrm>
            <a:off x="4928850" y="4489980"/>
            <a:ext cx="2028351" cy="369332"/>
          </a:xfrm>
          <a:prstGeom prst="rect">
            <a:avLst/>
          </a:prstGeom>
          <a:noFill/>
        </p:spPr>
        <p:txBody>
          <a:bodyPr wrap="square">
            <a:spAutoFit/>
          </a:bodyPr>
          <a:lstStyle/>
          <a:p>
            <a:pPr algn="ctr"/>
            <a:r>
              <a:rPr lang="en-US" altLang="en-US" dirty="0"/>
              <a:t>Torque Coefficient</a:t>
            </a:r>
            <a:endParaRPr lang="en-US" dirty="0"/>
          </a:p>
        </p:txBody>
      </p:sp>
      <p:sp>
        <p:nvSpPr>
          <p:cNvPr id="10" name="TextBox 9">
            <a:extLst>
              <a:ext uri="{FF2B5EF4-FFF2-40B4-BE49-F238E27FC236}">
                <a16:creationId xmlns:a16="http://schemas.microsoft.com/office/drawing/2014/main" id="{0F12BD63-1F91-43B1-5FA7-1C31FF66D35F}"/>
              </a:ext>
            </a:extLst>
          </p:cNvPr>
          <p:cNvSpPr txBox="1"/>
          <p:nvPr/>
        </p:nvSpPr>
        <p:spPr>
          <a:xfrm>
            <a:off x="7222098" y="4489980"/>
            <a:ext cx="2042327" cy="369332"/>
          </a:xfrm>
          <a:prstGeom prst="rect">
            <a:avLst/>
          </a:prstGeom>
          <a:noFill/>
        </p:spPr>
        <p:txBody>
          <a:bodyPr wrap="square">
            <a:spAutoFit/>
          </a:bodyPr>
          <a:lstStyle/>
          <a:p>
            <a:pPr algn="ctr"/>
            <a:r>
              <a:rPr lang="en-US" altLang="en-US" dirty="0"/>
              <a:t>Power Coefficient</a:t>
            </a:r>
            <a:endParaRPr lang="en-US" dirty="0"/>
          </a:p>
        </p:txBody>
      </p:sp>
      <p:sp>
        <p:nvSpPr>
          <p:cNvPr id="17" name="Rectangle: Rounded Corners 16">
            <a:extLst>
              <a:ext uri="{FF2B5EF4-FFF2-40B4-BE49-F238E27FC236}">
                <a16:creationId xmlns:a16="http://schemas.microsoft.com/office/drawing/2014/main" id="{3A27AF83-12DE-2995-1238-4E1C02718A5D}"/>
              </a:ext>
            </a:extLst>
          </p:cNvPr>
          <p:cNvSpPr/>
          <p:nvPr/>
        </p:nvSpPr>
        <p:spPr>
          <a:xfrm>
            <a:off x="4914874" y="4489980"/>
            <a:ext cx="2042327" cy="1198835"/>
          </a:xfrm>
          <a:prstGeom prst="roundRect">
            <a:avLst/>
          </a:prstGeom>
          <a:noFill/>
          <a:ln w="28575">
            <a:solidFill>
              <a:srgbClr val="97002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D5F8BB45-A51C-4D06-0B82-C7EC9B2C6807}"/>
              </a:ext>
            </a:extLst>
          </p:cNvPr>
          <p:cNvSpPr/>
          <p:nvPr/>
        </p:nvSpPr>
        <p:spPr>
          <a:xfrm>
            <a:off x="7215610" y="4489980"/>
            <a:ext cx="2042327" cy="1198835"/>
          </a:xfrm>
          <a:prstGeom prst="roundRect">
            <a:avLst/>
          </a:prstGeom>
          <a:noFill/>
          <a:ln w="28575">
            <a:solidFill>
              <a:srgbClr val="97002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74" name="Picture 2" descr="Aircraft Engines | Turboprop/Turboshaft &amp; Turbojet | PBS">
            <a:extLst>
              <a:ext uri="{FF2B5EF4-FFF2-40B4-BE49-F238E27FC236}">
                <a16:creationId xmlns:a16="http://schemas.microsoft.com/office/drawing/2014/main" id="{DC9C09C9-CAB6-AECB-3838-5DA0683B12F3}"/>
              </a:ext>
            </a:extLst>
          </p:cNvPr>
          <p:cNvPicPr>
            <a:picLocks noChangeAspect="1" noChangeArrowheads="1"/>
          </p:cNvPicPr>
          <p:nvPr/>
        </p:nvPicPr>
        <p:blipFill rotWithShape="1">
          <a:blip r:embed="rId17">
            <a:clrChange>
              <a:clrFrom>
                <a:srgbClr val="D1D6DE"/>
              </a:clrFrom>
              <a:clrTo>
                <a:srgbClr val="D1D6DE">
                  <a:alpha val="0"/>
                </a:srgbClr>
              </a:clrTo>
            </a:clrChange>
            <a:extLst>
              <a:ext uri="{28A0092B-C50C-407E-A947-70E740481C1C}">
                <a14:useLocalDpi xmlns:a14="http://schemas.microsoft.com/office/drawing/2010/main" val="0"/>
              </a:ext>
            </a:extLst>
          </a:blip>
          <a:srcRect t="5934" r="9333" b="11409"/>
          <a:stretch/>
        </p:blipFill>
        <p:spPr bwMode="auto">
          <a:xfrm flipH="1">
            <a:off x="9757877" y="10078"/>
            <a:ext cx="2362204" cy="215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546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7.6.2 Propeller Engine Scaling</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Thrust, Power and Efficiency:</a:t>
            </a:r>
          </a:p>
          <a:p>
            <a:endParaRPr lang="en-US" altLang="en-US" dirty="0"/>
          </a:p>
          <a:p>
            <a:r>
              <a:rPr lang="en-US" altLang="en-US" dirty="0"/>
              <a:t>Propeller Efficiency:</a:t>
            </a:r>
          </a:p>
          <a:p>
            <a:endParaRPr lang="en-US" altLang="en-US" dirty="0"/>
          </a:p>
          <a:p>
            <a:endParaRPr lang="en-US" altLang="en-US" dirty="0"/>
          </a:p>
          <a:p>
            <a:r>
              <a:rPr lang="en-US" altLang="en-US" dirty="0"/>
              <a:t>Propeller tip speed:</a:t>
            </a:r>
          </a:p>
          <a:p>
            <a:endParaRPr lang="en-US" altLang="en-US" dirty="0"/>
          </a:p>
          <a:p>
            <a:endParaRPr lang="en-US" altLang="en-US" dirty="0"/>
          </a:p>
          <a:p>
            <a:r>
              <a:rPr lang="en-US" altLang="en-US" dirty="0"/>
              <a:t>Advance Ratio J:</a:t>
            </a:r>
          </a:p>
          <a:p>
            <a:pPr marL="0" indent="0">
              <a:buNone/>
            </a:pPr>
            <a:endParaRPr lang="en-US" altLang="en-US" dirty="0"/>
          </a:p>
          <a:p>
            <a:pPr marL="0" indent="0" eaLnBrk="1" hangingPunct="1">
              <a:spcBef>
                <a:spcPct val="20000"/>
              </a:spcBef>
              <a:buNone/>
            </a:pPr>
            <a:endParaRPr lang="en-US" altLang="en-US" dirty="0"/>
          </a:p>
        </p:txBody>
      </p:sp>
      <p:graphicFrame>
        <p:nvGraphicFramePr>
          <p:cNvPr id="3" name="Object 9">
            <a:extLst>
              <a:ext uri="{FF2B5EF4-FFF2-40B4-BE49-F238E27FC236}">
                <a16:creationId xmlns:a16="http://schemas.microsoft.com/office/drawing/2014/main" id="{0ACBACED-D814-4897-A215-95CBBD3A047F}"/>
              </a:ext>
            </a:extLst>
          </p:cNvPr>
          <p:cNvGraphicFramePr>
            <a:graphicFrameLocks noChangeAspect="1"/>
          </p:cNvGraphicFramePr>
          <p:nvPr>
            <p:extLst>
              <p:ext uri="{D42A27DB-BD31-4B8C-83A1-F6EECF244321}">
                <p14:modId xmlns:p14="http://schemas.microsoft.com/office/powerpoint/2010/main" val="1061817528"/>
              </p:ext>
            </p:extLst>
          </p:nvPr>
        </p:nvGraphicFramePr>
        <p:xfrm>
          <a:off x="3574414" y="2361759"/>
          <a:ext cx="1831975" cy="669925"/>
        </p:xfrm>
        <a:graphic>
          <a:graphicData uri="http://schemas.openxmlformats.org/presentationml/2006/ole">
            <mc:AlternateContent xmlns:mc="http://schemas.openxmlformats.org/markup-compatibility/2006">
              <mc:Choice xmlns:v="urn:schemas-microsoft-com:vml" Requires="v">
                <p:oleObj name="Equation" r:id="rId3" imgW="1218960" imgH="444240" progId="Equation.DSMT4">
                  <p:embed/>
                </p:oleObj>
              </mc:Choice>
              <mc:Fallback>
                <p:oleObj name="Equation" r:id="rId3" imgW="1218960" imgH="444240" progId="Equation.DSMT4">
                  <p:embed/>
                  <p:pic>
                    <p:nvPicPr>
                      <p:cNvPr id="31" name="Object 9">
                        <a:extLst>
                          <a:ext uri="{FF2B5EF4-FFF2-40B4-BE49-F238E27FC236}">
                            <a16:creationId xmlns:a16="http://schemas.microsoft.com/office/drawing/2014/main" id="{8E952DA8-2184-46AB-A7D1-2513D3296A61}"/>
                          </a:ext>
                        </a:extLst>
                      </p:cNvPr>
                      <p:cNvPicPr>
                        <a:picLocks noChangeAspect="1" noChangeArrowheads="1"/>
                      </p:cNvPicPr>
                      <p:nvPr/>
                    </p:nvPicPr>
                    <p:blipFill>
                      <a:blip r:embed="rId4"/>
                      <a:srcRect/>
                      <a:stretch>
                        <a:fillRect/>
                      </a:stretch>
                    </p:blipFill>
                    <p:spPr bwMode="auto">
                      <a:xfrm>
                        <a:off x="3574414" y="2361759"/>
                        <a:ext cx="1831975" cy="669925"/>
                      </a:xfrm>
                      <a:prstGeom prst="rect">
                        <a:avLst/>
                      </a:prstGeom>
                      <a:noFill/>
                      <a:ln>
                        <a:noFill/>
                      </a:ln>
                      <a:effectLst/>
                    </p:spPr>
                  </p:pic>
                </p:oleObj>
              </mc:Fallback>
            </mc:AlternateContent>
          </a:graphicData>
        </a:graphic>
      </p:graphicFrame>
      <p:graphicFrame>
        <p:nvGraphicFramePr>
          <p:cNvPr id="8" name="Object 9">
            <a:extLst>
              <a:ext uri="{FF2B5EF4-FFF2-40B4-BE49-F238E27FC236}">
                <a16:creationId xmlns:a16="http://schemas.microsoft.com/office/drawing/2014/main" id="{47ACB1D3-9309-4DA1-A4A8-6D43380E0FF5}"/>
              </a:ext>
            </a:extLst>
          </p:cNvPr>
          <p:cNvGraphicFramePr>
            <a:graphicFrameLocks noChangeAspect="1"/>
          </p:cNvGraphicFramePr>
          <p:nvPr>
            <p:extLst>
              <p:ext uri="{D42A27DB-BD31-4B8C-83A1-F6EECF244321}">
                <p14:modId xmlns:p14="http://schemas.microsoft.com/office/powerpoint/2010/main" val="180232891"/>
              </p:ext>
            </p:extLst>
          </p:nvPr>
        </p:nvGraphicFramePr>
        <p:xfrm>
          <a:off x="3766501" y="5081758"/>
          <a:ext cx="1639888" cy="708025"/>
        </p:xfrm>
        <a:graphic>
          <a:graphicData uri="http://schemas.openxmlformats.org/presentationml/2006/ole">
            <mc:AlternateContent xmlns:mc="http://schemas.openxmlformats.org/markup-compatibility/2006">
              <mc:Choice xmlns:v="urn:schemas-microsoft-com:vml" Requires="v">
                <p:oleObj name="Equation" r:id="rId5" imgW="1091880" imgH="469800" progId="Equation.DSMT4">
                  <p:embed/>
                </p:oleObj>
              </mc:Choice>
              <mc:Fallback>
                <p:oleObj name="Equation" r:id="rId5" imgW="1091880" imgH="469800" progId="Equation.DSMT4">
                  <p:embed/>
                  <p:pic>
                    <p:nvPicPr>
                      <p:cNvPr id="3" name="Object 9">
                        <a:extLst>
                          <a:ext uri="{FF2B5EF4-FFF2-40B4-BE49-F238E27FC236}">
                            <a16:creationId xmlns:a16="http://schemas.microsoft.com/office/drawing/2014/main" id="{0ACBACED-D814-4897-A215-95CBBD3A047F}"/>
                          </a:ext>
                        </a:extLst>
                      </p:cNvPr>
                      <p:cNvPicPr>
                        <a:picLocks noChangeAspect="1" noChangeArrowheads="1"/>
                      </p:cNvPicPr>
                      <p:nvPr/>
                    </p:nvPicPr>
                    <p:blipFill>
                      <a:blip r:embed="rId6"/>
                      <a:srcRect/>
                      <a:stretch>
                        <a:fillRect/>
                      </a:stretch>
                    </p:blipFill>
                    <p:spPr bwMode="auto">
                      <a:xfrm>
                        <a:off x="3766501" y="5081758"/>
                        <a:ext cx="1639888" cy="708025"/>
                      </a:xfrm>
                      <a:prstGeom prst="rect">
                        <a:avLst/>
                      </a:prstGeom>
                      <a:noFill/>
                      <a:ln>
                        <a:noFill/>
                      </a:ln>
                      <a:effectLst/>
                    </p:spPr>
                  </p:pic>
                </p:oleObj>
              </mc:Fallback>
            </mc:AlternateContent>
          </a:graphicData>
        </a:graphic>
      </p:graphicFrame>
      <p:graphicFrame>
        <p:nvGraphicFramePr>
          <p:cNvPr id="9" name="Object 9">
            <a:extLst>
              <a:ext uri="{FF2B5EF4-FFF2-40B4-BE49-F238E27FC236}">
                <a16:creationId xmlns:a16="http://schemas.microsoft.com/office/drawing/2014/main" id="{BD0865B5-97A3-4993-B9D1-19C566974D0F}"/>
              </a:ext>
            </a:extLst>
          </p:cNvPr>
          <p:cNvGraphicFramePr>
            <a:graphicFrameLocks noChangeAspect="1"/>
          </p:cNvGraphicFramePr>
          <p:nvPr>
            <p:extLst>
              <p:ext uri="{D42A27DB-BD31-4B8C-83A1-F6EECF244321}">
                <p14:modId xmlns:p14="http://schemas.microsoft.com/office/powerpoint/2010/main" val="339228042"/>
              </p:ext>
            </p:extLst>
          </p:nvPr>
        </p:nvGraphicFramePr>
        <p:xfrm>
          <a:off x="3574414" y="3723163"/>
          <a:ext cx="2022475" cy="650875"/>
        </p:xfrm>
        <a:graphic>
          <a:graphicData uri="http://schemas.openxmlformats.org/presentationml/2006/ole">
            <mc:AlternateContent xmlns:mc="http://schemas.openxmlformats.org/markup-compatibility/2006">
              <mc:Choice xmlns:v="urn:schemas-microsoft-com:vml" Requires="v">
                <p:oleObj name="Equation" r:id="rId7" imgW="1346040" imgH="431640" progId="Equation.DSMT4">
                  <p:embed/>
                </p:oleObj>
              </mc:Choice>
              <mc:Fallback>
                <p:oleObj name="Equation" r:id="rId7" imgW="1346040" imgH="431640" progId="Equation.DSMT4">
                  <p:embed/>
                  <p:pic>
                    <p:nvPicPr>
                      <p:cNvPr id="8" name="Object 9">
                        <a:extLst>
                          <a:ext uri="{FF2B5EF4-FFF2-40B4-BE49-F238E27FC236}">
                            <a16:creationId xmlns:a16="http://schemas.microsoft.com/office/drawing/2014/main" id="{47ACB1D3-9309-4DA1-A4A8-6D43380E0FF5}"/>
                          </a:ext>
                        </a:extLst>
                      </p:cNvPr>
                      <p:cNvPicPr>
                        <a:picLocks noChangeAspect="1" noChangeArrowheads="1"/>
                      </p:cNvPicPr>
                      <p:nvPr/>
                    </p:nvPicPr>
                    <p:blipFill>
                      <a:blip r:embed="rId8"/>
                      <a:srcRect/>
                      <a:stretch>
                        <a:fillRect/>
                      </a:stretch>
                    </p:blipFill>
                    <p:spPr bwMode="auto">
                      <a:xfrm>
                        <a:off x="3574414" y="3723163"/>
                        <a:ext cx="2022475" cy="650875"/>
                      </a:xfrm>
                      <a:prstGeom prst="rect">
                        <a:avLst/>
                      </a:prstGeom>
                      <a:noFill/>
                      <a:ln>
                        <a:noFill/>
                      </a:ln>
                      <a:effectLst/>
                    </p:spPr>
                  </p:pic>
                </p:oleObj>
              </mc:Fallback>
            </mc:AlternateContent>
          </a:graphicData>
        </a:graphic>
      </p:graphicFrame>
      <p:pic>
        <p:nvPicPr>
          <p:cNvPr id="5" name="Picture 4">
            <a:extLst>
              <a:ext uri="{FF2B5EF4-FFF2-40B4-BE49-F238E27FC236}">
                <a16:creationId xmlns:a16="http://schemas.microsoft.com/office/drawing/2014/main" id="{BC0A6AA3-B5C1-4272-9707-67433BE5F161}"/>
              </a:ext>
            </a:extLst>
          </p:cNvPr>
          <p:cNvPicPr>
            <a:picLocks noChangeAspect="1"/>
          </p:cNvPicPr>
          <p:nvPr/>
        </p:nvPicPr>
        <p:blipFill>
          <a:blip r:embed="rId9"/>
          <a:stretch>
            <a:fillRect/>
          </a:stretch>
        </p:blipFill>
        <p:spPr>
          <a:xfrm>
            <a:off x="7295535" y="1600453"/>
            <a:ext cx="4286865" cy="2979174"/>
          </a:xfrm>
          <a:prstGeom prst="rect">
            <a:avLst/>
          </a:prstGeom>
        </p:spPr>
      </p:pic>
      <p:sp>
        <p:nvSpPr>
          <p:cNvPr id="11" name="TextBox 10">
            <a:extLst>
              <a:ext uri="{FF2B5EF4-FFF2-40B4-BE49-F238E27FC236}">
                <a16:creationId xmlns:a16="http://schemas.microsoft.com/office/drawing/2014/main" id="{B3972AE6-65CD-4D1B-B742-D2B665D0E84D}"/>
              </a:ext>
            </a:extLst>
          </p:cNvPr>
          <p:cNvSpPr txBox="1"/>
          <p:nvPr/>
        </p:nvSpPr>
        <p:spPr>
          <a:xfrm>
            <a:off x="7294293" y="4670911"/>
            <a:ext cx="4404064" cy="1200329"/>
          </a:xfrm>
          <a:prstGeom prst="rect">
            <a:avLst/>
          </a:prstGeom>
          <a:noFill/>
        </p:spPr>
        <p:txBody>
          <a:bodyPr wrap="square">
            <a:spAutoFit/>
          </a:bodyPr>
          <a:lstStyle/>
          <a:p>
            <a:r>
              <a:rPr lang="en-US" altLang="en-US" dirty="0"/>
              <a:t>With: </a:t>
            </a:r>
          </a:p>
          <a:p>
            <a:pPr marL="285750" indent="-285750">
              <a:buFont typeface="Arial" panose="020B0604020202020204" pitchFamily="34" charset="0"/>
              <a:buChar char="•"/>
            </a:pPr>
            <a:r>
              <a:rPr lang="en-US" altLang="en-US" dirty="0"/>
              <a:t>Advance ratio = true airspeed / </a:t>
            </a:r>
            <a:r>
              <a:rPr lang="en-US" altLang="en-US" dirty="0" err="1"/>
              <a:t>tipspeed</a:t>
            </a:r>
            <a:endParaRPr lang="en-US" altLang="en-US" dirty="0"/>
          </a:p>
          <a:p>
            <a:pPr marL="285750" indent="-285750">
              <a:buFont typeface="Arial" panose="020B0604020202020204" pitchFamily="34" charset="0"/>
              <a:buChar char="•"/>
            </a:pPr>
            <a:r>
              <a:rPr lang="en-US" dirty="0"/>
              <a:t>n = Propeller rotations/sec</a:t>
            </a:r>
          </a:p>
          <a:p>
            <a:pPr marL="285750" indent="-285750">
              <a:buFont typeface="Arial" panose="020B0604020202020204" pitchFamily="34" charset="0"/>
              <a:buChar char="•"/>
            </a:pPr>
            <a:r>
              <a:rPr lang="en-US" dirty="0"/>
              <a:t>D = diameter</a:t>
            </a:r>
          </a:p>
        </p:txBody>
      </p:sp>
      <p:cxnSp>
        <p:nvCxnSpPr>
          <p:cNvPr id="12" name="Straight Arrow Connector 11">
            <a:extLst>
              <a:ext uri="{FF2B5EF4-FFF2-40B4-BE49-F238E27FC236}">
                <a16:creationId xmlns:a16="http://schemas.microsoft.com/office/drawing/2014/main" id="{811E855D-9663-4915-9619-2E8B1A7F92F3}"/>
              </a:ext>
            </a:extLst>
          </p:cNvPr>
          <p:cNvCxnSpPr>
            <a:cxnSpLocks/>
          </p:cNvCxnSpPr>
          <p:nvPr/>
        </p:nvCxnSpPr>
        <p:spPr>
          <a:xfrm>
            <a:off x="7315307" y="3190875"/>
            <a:ext cx="122269" cy="68941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a:extLst>
              <a:ext uri="{FF2B5EF4-FFF2-40B4-BE49-F238E27FC236}">
                <a16:creationId xmlns:a16="http://schemas.microsoft.com/office/drawing/2014/main" id="{35E67FAC-46EE-42CD-BBAA-C783BE30816F}"/>
              </a:ext>
            </a:extLst>
          </p:cNvPr>
          <p:cNvCxnSpPr>
            <a:cxnSpLocks/>
          </p:cNvCxnSpPr>
          <p:nvPr/>
        </p:nvCxnSpPr>
        <p:spPr>
          <a:xfrm flipH="1">
            <a:off x="6771218" y="3190875"/>
            <a:ext cx="524317"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0" name="TextBox 19">
            <a:extLst>
              <a:ext uri="{FF2B5EF4-FFF2-40B4-BE49-F238E27FC236}">
                <a16:creationId xmlns:a16="http://schemas.microsoft.com/office/drawing/2014/main" id="{77BC5FC6-48A0-4A7D-A771-266DAE4F58E8}"/>
              </a:ext>
            </a:extLst>
          </p:cNvPr>
          <p:cNvSpPr txBox="1"/>
          <p:nvPr/>
        </p:nvSpPr>
        <p:spPr>
          <a:xfrm>
            <a:off x="6427513" y="2802457"/>
            <a:ext cx="546652" cy="369332"/>
          </a:xfrm>
          <a:prstGeom prst="rect">
            <a:avLst/>
          </a:prstGeom>
          <a:noFill/>
        </p:spPr>
        <p:txBody>
          <a:bodyPr wrap="square">
            <a:spAutoFit/>
          </a:bodyPr>
          <a:lstStyle/>
          <a:p>
            <a:r>
              <a:rPr lang="en-US" altLang="en-US" dirty="0"/>
              <a:t>C</a:t>
            </a:r>
            <a:r>
              <a:rPr lang="en-US" altLang="en-US" baseline="-25000" dirty="0"/>
              <a:t>0</a:t>
            </a:r>
            <a:endParaRPr lang="en-US" dirty="0"/>
          </a:p>
        </p:txBody>
      </p:sp>
      <p:sp>
        <p:nvSpPr>
          <p:cNvPr id="21" name="TextBox 20">
            <a:extLst>
              <a:ext uri="{FF2B5EF4-FFF2-40B4-BE49-F238E27FC236}">
                <a16:creationId xmlns:a16="http://schemas.microsoft.com/office/drawing/2014/main" id="{F5C79A9A-2EFE-4237-8599-FB5CA2E4AB4E}"/>
              </a:ext>
            </a:extLst>
          </p:cNvPr>
          <p:cNvSpPr txBox="1"/>
          <p:nvPr/>
        </p:nvSpPr>
        <p:spPr>
          <a:xfrm>
            <a:off x="6974165" y="3556603"/>
            <a:ext cx="546652" cy="369332"/>
          </a:xfrm>
          <a:prstGeom prst="rect">
            <a:avLst/>
          </a:prstGeom>
          <a:noFill/>
        </p:spPr>
        <p:txBody>
          <a:bodyPr wrap="square">
            <a:spAutoFit/>
          </a:bodyPr>
          <a:lstStyle/>
          <a:p>
            <a:r>
              <a:rPr lang="en-US" altLang="en-US" dirty="0" err="1"/>
              <a:t>V</a:t>
            </a:r>
            <a:r>
              <a:rPr lang="en-US" altLang="en-US" baseline="-25000" dirty="0" err="1"/>
              <a:t>tip</a:t>
            </a:r>
            <a:endParaRPr lang="en-US" dirty="0"/>
          </a:p>
        </p:txBody>
      </p:sp>
    </p:spTree>
    <p:extLst>
      <p:ext uri="{BB962C8B-B14F-4D97-AF65-F5344CB8AC3E}">
        <p14:creationId xmlns:p14="http://schemas.microsoft.com/office/powerpoint/2010/main" val="319091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7.6.2 Propeller Engine Scaling</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The propulsive efficiency can be rewritten as:</a:t>
            </a:r>
          </a:p>
          <a:p>
            <a:pPr marL="0" indent="0" eaLnBrk="1" hangingPunct="1">
              <a:spcBef>
                <a:spcPct val="20000"/>
              </a:spcBef>
              <a:buNone/>
            </a:pPr>
            <a:endParaRPr lang="en-US" altLang="en-US" dirty="0"/>
          </a:p>
          <a:p>
            <a:pPr marL="0" indent="0" eaLnBrk="1" hangingPunct="1">
              <a:spcBef>
                <a:spcPct val="20000"/>
              </a:spcBef>
              <a:buNone/>
            </a:pPr>
            <a:endParaRPr lang="en-US" altLang="en-US" dirty="0"/>
          </a:p>
          <a:p>
            <a:pPr marL="0" indent="0" eaLnBrk="1" hangingPunct="1">
              <a:spcBef>
                <a:spcPct val="20000"/>
              </a:spcBef>
              <a:buNone/>
            </a:pPr>
            <a:endParaRPr lang="en-US" altLang="en-US" dirty="0"/>
          </a:p>
          <a:p>
            <a:pPr marL="0" indent="0" eaLnBrk="1" hangingPunct="1">
              <a:spcBef>
                <a:spcPct val="20000"/>
              </a:spcBef>
              <a:buNone/>
            </a:pPr>
            <a:endParaRPr lang="en-US" altLang="en-US" dirty="0"/>
          </a:p>
          <a:p>
            <a:pPr marL="0" indent="0" eaLnBrk="1" hangingPunct="1">
              <a:spcBef>
                <a:spcPct val="20000"/>
              </a:spcBef>
              <a:buNone/>
            </a:pPr>
            <a:endParaRPr lang="en-US" altLang="en-US" dirty="0"/>
          </a:p>
          <a:p>
            <a:pPr marL="0" indent="0" eaLnBrk="1" hangingPunct="1">
              <a:spcBef>
                <a:spcPct val="20000"/>
              </a:spcBef>
              <a:buNone/>
            </a:pPr>
            <a:endParaRPr lang="en-US" altLang="en-US" dirty="0"/>
          </a:p>
          <a:p>
            <a:pPr marL="0" indent="0" eaLnBrk="1" hangingPunct="1">
              <a:spcBef>
                <a:spcPct val="20000"/>
              </a:spcBef>
              <a:buNone/>
            </a:pPr>
            <a:r>
              <a:rPr lang="en-US" altLang="en-US" dirty="0"/>
              <a:t>Then, the thrust can be rewritten as:</a:t>
            </a:r>
          </a:p>
          <a:p>
            <a:pPr marL="0" indent="0" eaLnBrk="1" hangingPunct="1">
              <a:spcBef>
                <a:spcPct val="20000"/>
              </a:spcBef>
              <a:buNone/>
            </a:pPr>
            <a:endParaRPr lang="en-US" altLang="en-US" dirty="0"/>
          </a:p>
        </p:txBody>
      </p:sp>
      <p:graphicFrame>
        <p:nvGraphicFramePr>
          <p:cNvPr id="3" name="Object 9">
            <a:extLst>
              <a:ext uri="{FF2B5EF4-FFF2-40B4-BE49-F238E27FC236}">
                <a16:creationId xmlns:a16="http://schemas.microsoft.com/office/drawing/2014/main" id="{5F6F5872-413A-45C2-B284-EBD251A962D0}"/>
              </a:ext>
            </a:extLst>
          </p:cNvPr>
          <p:cNvGraphicFramePr>
            <a:graphicFrameLocks noChangeAspect="1"/>
          </p:cNvGraphicFramePr>
          <p:nvPr>
            <p:extLst>
              <p:ext uri="{D42A27DB-BD31-4B8C-83A1-F6EECF244321}">
                <p14:modId xmlns:p14="http://schemas.microsoft.com/office/powerpoint/2010/main" val="3727211305"/>
              </p:ext>
            </p:extLst>
          </p:nvPr>
        </p:nvGraphicFramePr>
        <p:xfrm>
          <a:off x="1595438" y="2432210"/>
          <a:ext cx="974725" cy="612775"/>
        </p:xfrm>
        <a:graphic>
          <a:graphicData uri="http://schemas.openxmlformats.org/presentationml/2006/ole">
            <mc:AlternateContent xmlns:mc="http://schemas.openxmlformats.org/markup-compatibility/2006">
              <mc:Choice xmlns:v="urn:schemas-microsoft-com:vml" Requires="v">
                <p:oleObj name="Equation" r:id="rId3" imgW="647640" imgH="406080" progId="Equation.DSMT4">
                  <p:embed/>
                </p:oleObj>
              </mc:Choice>
              <mc:Fallback>
                <p:oleObj name="Equation" r:id="rId3" imgW="647640" imgH="406080" progId="Equation.DSMT4">
                  <p:embed/>
                  <p:pic>
                    <p:nvPicPr>
                      <p:cNvPr id="3" name="Object 9">
                        <a:extLst>
                          <a:ext uri="{FF2B5EF4-FFF2-40B4-BE49-F238E27FC236}">
                            <a16:creationId xmlns:a16="http://schemas.microsoft.com/office/drawing/2014/main" id="{0ACBACED-D814-4897-A215-95CBBD3A047F}"/>
                          </a:ext>
                        </a:extLst>
                      </p:cNvPr>
                      <p:cNvPicPr>
                        <a:picLocks noChangeAspect="1" noChangeArrowheads="1"/>
                      </p:cNvPicPr>
                      <p:nvPr/>
                    </p:nvPicPr>
                    <p:blipFill>
                      <a:blip r:embed="rId4"/>
                      <a:srcRect/>
                      <a:stretch>
                        <a:fillRect/>
                      </a:stretch>
                    </p:blipFill>
                    <p:spPr bwMode="auto">
                      <a:xfrm>
                        <a:off x="1595438" y="2432210"/>
                        <a:ext cx="974725" cy="612775"/>
                      </a:xfrm>
                      <a:prstGeom prst="rect">
                        <a:avLst/>
                      </a:prstGeom>
                      <a:noFill/>
                      <a:ln>
                        <a:noFill/>
                      </a:ln>
                      <a:effectLst/>
                    </p:spPr>
                  </p:pic>
                </p:oleObj>
              </mc:Fallback>
            </mc:AlternateContent>
          </a:graphicData>
        </a:graphic>
      </p:graphicFrame>
      <p:graphicFrame>
        <p:nvGraphicFramePr>
          <p:cNvPr id="11" name="Object 9">
            <a:extLst>
              <a:ext uri="{FF2B5EF4-FFF2-40B4-BE49-F238E27FC236}">
                <a16:creationId xmlns:a16="http://schemas.microsoft.com/office/drawing/2014/main" id="{EEF49322-E7E7-4A37-9500-05264CAD9A81}"/>
              </a:ext>
            </a:extLst>
          </p:cNvPr>
          <p:cNvGraphicFramePr>
            <a:graphicFrameLocks noChangeAspect="1"/>
          </p:cNvGraphicFramePr>
          <p:nvPr>
            <p:extLst>
              <p:ext uri="{D42A27DB-BD31-4B8C-83A1-F6EECF244321}">
                <p14:modId xmlns:p14="http://schemas.microsoft.com/office/powerpoint/2010/main" val="2816323826"/>
              </p:ext>
            </p:extLst>
          </p:nvPr>
        </p:nvGraphicFramePr>
        <p:xfrm>
          <a:off x="3068706" y="3174814"/>
          <a:ext cx="1258888" cy="363538"/>
        </p:xfrm>
        <a:graphic>
          <a:graphicData uri="http://schemas.openxmlformats.org/presentationml/2006/ole">
            <mc:AlternateContent xmlns:mc="http://schemas.openxmlformats.org/markup-compatibility/2006">
              <mc:Choice xmlns:v="urn:schemas-microsoft-com:vml" Requires="v">
                <p:oleObj name="Equation" r:id="rId5" imgW="838080" imgH="241200" progId="Equation.DSMT4">
                  <p:embed/>
                </p:oleObj>
              </mc:Choice>
              <mc:Fallback>
                <p:oleObj name="Equation" r:id="rId5" imgW="838080" imgH="241200" progId="Equation.DSMT4">
                  <p:embed/>
                  <p:pic>
                    <p:nvPicPr>
                      <p:cNvPr id="19" name="Object 9">
                        <a:extLst>
                          <a:ext uri="{FF2B5EF4-FFF2-40B4-BE49-F238E27FC236}">
                            <a16:creationId xmlns:a16="http://schemas.microsoft.com/office/drawing/2014/main" id="{AA1E5DE2-C2FE-4C1D-B82B-FDDC66749184}"/>
                          </a:ext>
                        </a:extLst>
                      </p:cNvPr>
                      <p:cNvPicPr>
                        <a:picLocks noChangeAspect="1" noChangeArrowheads="1"/>
                      </p:cNvPicPr>
                      <p:nvPr/>
                    </p:nvPicPr>
                    <p:blipFill>
                      <a:blip r:embed="rId6"/>
                      <a:srcRect/>
                      <a:stretch>
                        <a:fillRect/>
                      </a:stretch>
                    </p:blipFill>
                    <p:spPr bwMode="auto">
                      <a:xfrm>
                        <a:off x="3068706" y="3174814"/>
                        <a:ext cx="1258888" cy="363538"/>
                      </a:xfrm>
                      <a:prstGeom prst="rect">
                        <a:avLst/>
                      </a:prstGeom>
                      <a:noFill/>
                      <a:ln>
                        <a:noFill/>
                      </a:ln>
                      <a:effectLst/>
                    </p:spPr>
                  </p:pic>
                </p:oleObj>
              </mc:Fallback>
            </mc:AlternateContent>
          </a:graphicData>
        </a:graphic>
      </p:graphicFrame>
      <p:graphicFrame>
        <p:nvGraphicFramePr>
          <p:cNvPr id="13" name="Object 9">
            <a:extLst>
              <a:ext uri="{FF2B5EF4-FFF2-40B4-BE49-F238E27FC236}">
                <a16:creationId xmlns:a16="http://schemas.microsoft.com/office/drawing/2014/main" id="{329413F9-1E3B-46A5-BE98-B00DE1434639}"/>
              </a:ext>
            </a:extLst>
          </p:cNvPr>
          <p:cNvGraphicFramePr>
            <a:graphicFrameLocks noChangeAspect="1"/>
          </p:cNvGraphicFramePr>
          <p:nvPr>
            <p:extLst>
              <p:ext uri="{D42A27DB-BD31-4B8C-83A1-F6EECF244321}">
                <p14:modId xmlns:p14="http://schemas.microsoft.com/office/powerpoint/2010/main" val="2024145222"/>
              </p:ext>
            </p:extLst>
          </p:nvPr>
        </p:nvGraphicFramePr>
        <p:xfrm>
          <a:off x="3106807" y="3560417"/>
          <a:ext cx="1220787" cy="382588"/>
        </p:xfrm>
        <a:graphic>
          <a:graphicData uri="http://schemas.openxmlformats.org/presentationml/2006/ole">
            <mc:AlternateContent xmlns:mc="http://schemas.openxmlformats.org/markup-compatibility/2006">
              <mc:Choice xmlns:v="urn:schemas-microsoft-com:vml" Requires="v">
                <p:oleObj name="Equation" r:id="rId7" imgW="812520" imgH="253800" progId="Equation.DSMT4">
                  <p:embed/>
                </p:oleObj>
              </mc:Choice>
              <mc:Fallback>
                <p:oleObj name="Equation" r:id="rId7" imgW="812520" imgH="253800" progId="Equation.DSMT4">
                  <p:embed/>
                  <p:pic>
                    <p:nvPicPr>
                      <p:cNvPr id="22" name="Object 9">
                        <a:extLst>
                          <a:ext uri="{FF2B5EF4-FFF2-40B4-BE49-F238E27FC236}">
                            <a16:creationId xmlns:a16="http://schemas.microsoft.com/office/drawing/2014/main" id="{EDB2B289-5163-4F57-8B57-F6DA95F95E78}"/>
                          </a:ext>
                        </a:extLst>
                      </p:cNvPr>
                      <p:cNvPicPr>
                        <a:picLocks noChangeAspect="1" noChangeArrowheads="1"/>
                      </p:cNvPicPr>
                      <p:nvPr/>
                    </p:nvPicPr>
                    <p:blipFill>
                      <a:blip r:embed="rId8"/>
                      <a:srcRect/>
                      <a:stretch>
                        <a:fillRect/>
                      </a:stretch>
                    </p:blipFill>
                    <p:spPr bwMode="auto">
                      <a:xfrm>
                        <a:off x="3106807" y="3560417"/>
                        <a:ext cx="1220787" cy="382588"/>
                      </a:xfrm>
                      <a:prstGeom prst="rect">
                        <a:avLst/>
                      </a:prstGeom>
                      <a:noFill/>
                      <a:ln>
                        <a:noFill/>
                      </a:ln>
                      <a:effectLst/>
                    </p:spPr>
                  </p:pic>
                </p:oleObj>
              </mc:Fallback>
            </mc:AlternateContent>
          </a:graphicData>
        </a:graphic>
      </p:graphicFrame>
      <p:sp>
        <p:nvSpPr>
          <p:cNvPr id="15" name="Arrow: Right 14">
            <a:extLst>
              <a:ext uri="{FF2B5EF4-FFF2-40B4-BE49-F238E27FC236}">
                <a16:creationId xmlns:a16="http://schemas.microsoft.com/office/drawing/2014/main" id="{D3E59A03-990F-4919-A8CF-284E0EDC7B93}"/>
              </a:ext>
            </a:extLst>
          </p:cNvPr>
          <p:cNvSpPr/>
          <p:nvPr/>
        </p:nvSpPr>
        <p:spPr>
          <a:xfrm>
            <a:off x="2885970" y="2522171"/>
            <a:ext cx="1052191" cy="38654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Rearranging</a:t>
            </a:r>
          </a:p>
        </p:txBody>
      </p:sp>
      <p:graphicFrame>
        <p:nvGraphicFramePr>
          <p:cNvPr id="16" name="Object 9">
            <a:extLst>
              <a:ext uri="{FF2B5EF4-FFF2-40B4-BE49-F238E27FC236}">
                <a16:creationId xmlns:a16="http://schemas.microsoft.com/office/drawing/2014/main" id="{707079CA-999D-4099-9CCE-99DE22AE8804}"/>
              </a:ext>
            </a:extLst>
          </p:cNvPr>
          <p:cNvGraphicFramePr>
            <a:graphicFrameLocks noChangeAspect="1"/>
          </p:cNvGraphicFramePr>
          <p:nvPr>
            <p:extLst>
              <p:ext uri="{D42A27DB-BD31-4B8C-83A1-F6EECF244321}">
                <p14:modId xmlns:p14="http://schemas.microsoft.com/office/powerpoint/2010/main" val="409871041"/>
              </p:ext>
            </p:extLst>
          </p:nvPr>
        </p:nvGraphicFramePr>
        <p:xfrm>
          <a:off x="4042121" y="2365535"/>
          <a:ext cx="3171825" cy="746125"/>
        </p:xfrm>
        <a:graphic>
          <a:graphicData uri="http://schemas.openxmlformats.org/presentationml/2006/ole">
            <mc:AlternateContent xmlns:mc="http://schemas.openxmlformats.org/markup-compatibility/2006">
              <mc:Choice xmlns:v="urn:schemas-microsoft-com:vml" Requires="v">
                <p:oleObj name="Equation" r:id="rId9" imgW="2108160" imgH="495000" progId="Equation.DSMT4">
                  <p:embed/>
                </p:oleObj>
              </mc:Choice>
              <mc:Fallback>
                <p:oleObj name="Equation" r:id="rId9" imgW="2108160" imgH="495000" progId="Equation.DSMT4">
                  <p:embed/>
                  <p:pic>
                    <p:nvPicPr>
                      <p:cNvPr id="3" name="Object 9">
                        <a:extLst>
                          <a:ext uri="{FF2B5EF4-FFF2-40B4-BE49-F238E27FC236}">
                            <a16:creationId xmlns:a16="http://schemas.microsoft.com/office/drawing/2014/main" id="{5F6F5872-413A-45C2-B284-EBD251A962D0}"/>
                          </a:ext>
                        </a:extLst>
                      </p:cNvPr>
                      <p:cNvPicPr>
                        <a:picLocks noChangeAspect="1" noChangeArrowheads="1"/>
                      </p:cNvPicPr>
                      <p:nvPr/>
                    </p:nvPicPr>
                    <p:blipFill>
                      <a:blip r:embed="rId10"/>
                      <a:srcRect/>
                      <a:stretch>
                        <a:fillRect/>
                      </a:stretch>
                    </p:blipFill>
                    <p:spPr bwMode="auto">
                      <a:xfrm>
                        <a:off x="4042121" y="2365535"/>
                        <a:ext cx="3171825" cy="746125"/>
                      </a:xfrm>
                      <a:prstGeom prst="rect">
                        <a:avLst/>
                      </a:prstGeom>
                      <a:noFill/>
                      <a:ln>
                        <a:noFill/>
                      </a:ln>
                      <a:effectLst/>
                    </p:spPr>
                  </p:pic>
                </p:oleObj>
              </mc:Fallback>
            </mc:AlternateContent>
          </a:graphicData>
        </a:graphic>
      </p:graphicFrame>
      <p:sp>
        <p:nvSpPr>
          <p:cNvPr id="17" name="Arrow: Right 16">
            <a:extLst>
              <a:ext uri="{FF2B5EF4-FFF2-40B4-BE49-F238E27FC236}">
                <a16:creationId xmlns:a16="http://schemas.microsoft.com/office/drawing/2014/main" id="{1C93D16A-24AB-47A7-9281-D39DC3DADC60}"/>
              </a:ext>
            </a:extLst>
          </p:cNvPr>
          <p:cNvSpPr/>
          <p:nvPr/>
        </p:nvSpPr>
        <p:spPr>
          <a:xfrm>
            <a:off x="7442874" y="2545323"/>
            <a:ext cx="1052191" cy="38654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sz="1200" dirty="0"/>
          </a:p>
        </p:txBody>
      </p:sp>
      <p:graphicFrame>
        <p:nvGraphicFramePr>
          <p:cNvPr id="19" name="Object 9">
            <a:extLst>
              <a:ext uri="{FF2B5EF4-FFF2-40B4-BE49-F238E27FC236}">
                <a16:creationId xmlns:a16="http://schemas.microsoft.com/office/drawing/2014/main" id="{F0849582-2E61-43E1-9F8A-3218645EC495}"/>
              </a:ext>
            </a:extLst>
          </p:cNvPr>
          <p:cNvGraphicFramePr>
            <a:graphicFrameLocks noChangeAspect="1"/>
          </p:cNvGraphicFramePr>
          <p:nvPr>
            <p:extLst>
              <p:ext uri="{D42A27DB-BD31-4B8C-83A1-F6EECF244321}">
                <p14:modId xmlns:p14="http://schemas.microsoft.com/office/powerpoint/2010/main" val="2093418344"/>
              </p:ext>
            </p:extLst>
          </p:nvPr>
        </p:nvGraphicFramePr>
        <p:xfrm>
          <a:off x="2991954" y="3965070"/>
          <a:ext cx="1639888" cy="708025"/>
        </p:xfrm>
        <a:graphic>
          <a:graphicData uri="http://schemas.openxmlformats.org/presentationml/2006/ole">
            <mc:AlternateContent xmlns:mc="http://schemas.openxmlformats.org/markup-compatibility/2006">
              <mc:Choice xmlns:v="urn:schemas-microsoft-com:vml" Requires="v">
                <p:oleObj name="Equation" r:id="rId11" imgW="1091880" imgH="469800" progId="Equation.DSMT4">
                  <p:embed/>
                </p:oleObj>
              </mc:Choice>
              <mc:Fallback>
                <p:oleObj name="Equation" r:id="rId11" imgW="1091880" imgH="469800" progId="Equation.DSMT4">
                  <p:embed/>
                  <p:pic>
                    <p:nvPicPr>
                      <p:cNvPr id="8" name="Object 9">
                        <a:extLst>
                          <a:ext uri="{FF2B5EF4-FFF2-40B4-BE49-F238E27FC236}">
                            <a16:creationId xmlns:a16="http://schemas.microsoft.com/office/drawing/2014/main" id="{47ACB1D3-9309-4DA1-A4A8-6D43380E0FF5}"/>
                          </a:ext>
                        </a:extLst>
                      </p:cNvPr>
                      <p:cNvPicPr>
                        <a:picLocks noChangeAspect="1" noChangeArrowheads="1"/>
                      </p:cNvPicPr>
                      <p:nvPr/>
                    </p:nvPicPr>
                    <p:blipFill>
                      <a:blip r:embed="rId12"/>
                      <a:srcRect/>
                      <a:stretch>
                        <a:fillRect/>
                      </a:stretch>
                    </p:blipFill>
                    <p:spPr bwMode="auto">
                      <a:xfrm>
                        <a:off x="2991954" y="3965070"/>
                        <a:ext cx="1639888" cy="708025"/>
                      </a:xfrm>
                      <a:prstGeom prst="rect">
                        <a:avLst/>
                      </a:prstGeom>
                      <a:noFill/>
                      <a:ln>
                        <a:noFill/>
                      </a:ln>
                      <a:effectLst/>
                    </p:spPr>
                  </p:pic>
                </p:oleObj>
              </mc:Fallback>
            </mc:AlternateContent>
          </a:graphicData>
        </a:graphic>
      </p:graphicFrame>
      <p:graphicFrame>
        <p:nvGraphicFramePr>
          <p:cNvPr id="20" name="Object 9">
            <a:extLst>
              <a:ext uri="{FF2B5EF4-FFF2-40B4-BE49-F238E27FC236}">
                <a16:creationId xmlns:a16="http://schemas.microsoft.com/office/drawing/2014/main" id="{B85E7203-D98C-4CD2-936F-8E80383A265C}"/>
              </a:ext>
            </a:extLst>
          </p:cNvPr>
          <p:cNvGraphicFramePr>
            <a:graphicFrameLocks noChangeAspect="1"/>
          </p:cNvGraphicFramePr>
          <p:nvPr>
            <p:extLst>
              <p:ext uri="{D42A27DB-BD31-4B8C-83A1-F6EECF244321}">
                <p14:modId xmlns:p14="http://schemas.microsoft.com/office/powerpoint/2010/main" val="293332216"/>
              </p:ext>
            </p:extLst>
          </p:nvPr>
        </p:nvGraphicFramePr>
        <p:xfrm>
          <a:off x="8576645" y="2384585"/>
          <a:ext cx="974725" cy="708025"/>
        </p:xfrm>
        <a:graphic>
          <a:graphicData uri="http://schemas.openxmlformats.org/presentationml/2006/ole">
            <mc:AlternateContent xmlns:mc="http://schemas.openxmlformats.org/markup-compatibility/2006">
              <mc:Choice xmlns:v="urn:schemas-microsoft-com:vml" Requires="v">
                <p:oleObj name="Equation" r:id="rId13" imgW="647640" imgH="469800" progId="Equation.DSMT4">
                  <p:embed/>
                </p:oleObj>
              </mc:Choice>
              <mc:Fallback>
                <p:oleObj name="Equation" r:id="rId13" imgW="647640" imgH="469800" progId="Equation.DSMT4">
                  <p:embed/>
                  <p:pic>
                    <p:nvPicPr>
                      <p:cNvPr id="16" name="Object 9">
                        <a:extLst>
                          <a:ext uri="{FF2B5EF4-FFF2-40B4-BE49-F238E27FC236}">
                            <a16:creationId xmlns:a16="http://schemas.microsoft.com/office/drawing/2014/main" id="{707079CA-999D-4099-9CCE-99DE22AE8804}"/>
                          </a:ext>
                        </a:extLst>
                      </p:cNvPr>
                      <p:cNvPicPr>
                        <a:picLocks noChangeAspect="1" noChangeArrowheads="1"/>
                      </p:cNvPicPr>
                      <p:nvPr/>
                    </p:nvPicPr>
                    <p:blipFill>
                      <a:blip r:embed="rId14"/>
                      <a:srcRect/>
                      <a:stretch>
                        <a:fillRect/>
                      </a:stretch>
                    </p:blipFill>
                    <p:spPr bwMode="auto">
                      <a:xfrm>
                        <a:off x="8576645" y="2384585"/>
                        <a:ext cx="974725" cy="708025"/>
                      </a:xfrm>
                      <a:prstGeom prst="rect">
                        <a:avLst/>
                      </a:prstGeom>
                      <a:noFill/>
                      <a:ln>
                        <a:noFill/>
                      </a:ln>
                      <a:effectLst/>
                    </p:spPr>
                  </p:pic>
                </p:oleObj>
              </mc:Fallback>
            </mc:AlternateContent>
          </a:graphicData>
        </a:graphic>
      </p:graphicFrame>
      <p:graphicFrame>
        <p:nvGraphicFramePr>
          <p:cNvPr id="21" name="Object 9">
            <a:extLst>
              <a:ext uri="{FF2B5EF4-FFF2-40B4-BE49-F238E27FC236}">
                <a16:creationId xmlns:a16="http://schemas.microsoft.com/office/drawing/2014/main" id="{77A512FA-8863-47B1-A637-8AD41AAA41B8}"/>
              </a:ext>
            </a:extLst>
          </p:cNvPr>
          <p:cNvGraphicFramePr>
            <a:graphicFrameLocks noChangeAspect="1"/>
          </p:cNvGraphicFramePr>
          <p:nvPr>
            <p:extLst>
              <p:ext uri="{D42A27DB-BD31-4B8C-83A1-F6EECF244321}">
                <p14:modId xmlns:p14="http://schemas.microsoft.com/office/powerpoint/2010/main" val="1153766139"/>
              </p:ext>
            </p:extLst>
          </p:nvPr>
        </p:nvGraphicFramePr>
        <p:xfrm>
          <a:off x="3568700" y="5165725"/>
          <a:ext cx="3032125" cy="708025"/>
        </p:xfrm>
        <a:graphic>
          <a:graphicData uri="http://schemas.openxmlformats.org/presentationml/2006/ole">
            <mc:AlternateContent xmlns:mc="http://schemas.openxmlformats.org/markup-compatibility/2006">
              <mc:Choice xmlns:v="urn:schemas-microsoft-com:vml" Requires="v">
                <p:oleObj name="Equation" r:id="rId15" imgW="2019240" imgH="469800" progId="Equation.DSMT4">
                  <p:embed/>
                </p:oleObj>
              </mc:Choice>
              <mc:Fallback>
                <p:oleObj name="Equation" r:id="rId15" imgW="2019240" imgH="469800" progId="Equation.DSMT4">
                  <p:embed/>
                  <p:pic>
                    <p:nvPicPr>
                      <p:cNvPr id="11" name="Object 9">
                        <a:extLst>
                          <a:ext uri="{FF2B5EF4-FFF2-40B4-BE49-F238E27FC236}">
                            <a16:creationId xmlns:a16="http://schemas.microsoft.com/office/drawing/2014/main" id="{EEF49322-E7E7-4A37-9500-05264CAD9A81}"/>
                          </a:ext>
                        </a:extLst>
                      </p:cNvPr>
                      <p:cNvPicPr>
                        <a:picLocks noChangeAspect="1" noChangeArrowheads="1"/>
                      </p:cNvPicPr>
                      <p:nvPr/>
                    </p:nvPicPr>
                    <p:blipFill>
                      <a:blip r:embed="rId16"/>
                      <a:srcRect/>
                      <a:stretch>
                        <a:fillRect/>
                      </a:stretch>
                    </p:blipFill>
                    <p:spPr bwMode="auto">
                      <a:xfrm>
                        <a:off x="3568700" y="5165725"/>
                        <a:ext cx="3032125" cy="708025"/>
                      </a:xfrm>
                      <a:prstGeom prst="rect">
                        <a:avLst/>
                      </a:prstGeom>
                      <a:noFill/>
                      <a:ln>
                        <a:noFill/>
                      </a:ln>
                      <a:effectLst/>
                    </p:spPr>
                  </p:pic>
                </p:oleObj>
              </mc:Fallback>
            </mc:AlternateContent>
          </a:graphicData>
        </a:graphic>
      </p:graphicFrame>
      <p:graphicFrame>
        <p:nvGraphicFramePr>
          <p:cNvPr id="22" name="Object 9">
            <a:extLst>
              <a:ext uri="{FF2B5EF4-FFF2-40B4-BE49-F238E27FC236}">
                <a16:creationId xmlns:a16="http://schemas.microsoft.com/office/drawing/2014/main" id="{EEE339C8-A2F7-49EA-A9EA-1B593B25F926}"/>
              </a:ext>
            </a:extLst>
          </p:cNvPr>
          <p:cNvGraphicFramePr>
            <a:graphicFrameLocks noChangeAspect="1"/>
          </p:cNvGraphicFramePr>
          <p:nvPr>
            <p:extLst>
              <p:ext uri="{D42A27DB-BD31-4B8C-83A1-F6EECF244321}">
                <p14:modId xmlns:p14="http://schemas.microsoft.com/office/powerpoint/2010/main" val="1867527228"/>
              </p:ext>
            </p:extLst>
          </p:nvPr>
        </p:nvGraphicFramePr>
        <p:xfrm>
          <a:off x="8594656" y="5165725"/>
          <a:ext cx="1106487" cy="708025"/>
        </p:xfrm>
        <a:graphic>
          <a:graphicData uri="http://schemas.openxmlformats.org/presentationml/2006/ole">
            <mc:AlternateContent xmlns:mc="http://schemas.openxmlformats.org/markup-compatibility/2006">
              <mc:Choice xmlns:v="urn:schemas-microsoft-com:vml" Requires="v">
                <p:oleObj name="Equation" r:id="rId17" imgW="736560" imgH="469800" progId="Equation.DSMT4">
                  <p:embed/>
                </p:oleObj>
              </mc:Choice>
              <mc:Fallback>
                <p:oleObj name="Equation" r:id="rId17" imgW="736560" imgH="469800" progId="Equation.DSMT4">
                  <p:embed/>
                  <p:pic>
                    <p:nvPicPr>
                      <p:cNvPr id="21" name="Object 9">
                        <a:extLst>
                          <a:ext uri="{FF2B5EF4-FFF2-40B4-BE49-F238E27FC236}">
                            <a16:creationId xmlns:a16="http://schemas.microsoft.com/office/drawing/2014/main" id="{77A512FA-8863-47B1-A637-8AD41AAA41B8}"/>
                          </a:ext>
                        </a:extLst>
                      </p:cNvPr>
                      <p:cNvPicPr>
                        <a:picLocks noChangeAspect="1" noChangeArrowheads="1"/>
                      </p:cNvPicPr>
                      <p:nvPr/>
                    </p:nvPicPr>
                    <p:blipFill>
                      <a:blip r:embed="rId18"/>
                      <a:srcRect/>
                      <a:stretch>
                        <a:fillRect/>
                      </a:stretch>
                    </p:blipFill>
                    <p:spPr bwMode="auto">
                      <a:xfrm>
                        <a:off x="8594656" y="5165725"/>
                        <a:ext cx="1106487" cy="708025"/>
                      </a:xfrm>
                      <a:prstGeom prst="rect">
                        <a:avLst/>
                      </a:prstGeom>
                      <a:noFill/>
                      <a:ln>
                        <a:noFill/>
                      </a:ln>
                      <a:effectLst/>
                    </p:spPr>
                  </p:pic>
                </p:oleObj>
              </mc:Fallback>
            </mc:AlternateContent>
          </a:graphicData>
        </a:graphic>
      </p:graphicFrame>
      <p:sp>
        <p:nvSpPr>
          <p:cNvPr id="23" name="Arrow: Right 22">
            <a:extLst>
              <a:ext uri="{FF2B5EF4-FFF2-40B4-BE49-F238E27FC236}">
                <a16:creationId xmlns:a16="http://schemas.microsoft.com/office/drawing/2014/main" id="{3BF3CD09-F9B5-460E-8F38-7939A803CE17}"/>
              </a:ext>
            </a:extLst>
          </p:cNvPr>
          <p:cNvSpPr/>
          <p:nvPr/>
        </p:nvSpPr>
        <p:spPr>
          <a:xfrm>
            <a:off x="7442874" y="5321778"/>
            <a:ext cx="1052191" cy="38654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sz="1200" dirty="0"/>
          </a:p>
        </p:txBody>
      </p:sp>
    </p:spTree>
    <p:extLst>
      <p:ext uri="{BB962C8B-B14F-4D97-AF65-F5344CB8AC3E}">
        <p14:creationId xmlns:p14="http://schemas.microsoft.com/office/powerpoint/2010/main" val="71239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7.6.2 Propeller Engine Scaling</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Propeller Efficiency:</a:t>
            </a:r>
          </a:p>
          <a:p>
            <a:pPr marL="0" indent="0" eaLnBrk="1" hangingPunct="1">
              <a:spcBef>
                <a:spcPct val="20000"/>
              </a:spcBef>
              <a:buNone/>
            </a:pPr>
            <a:endParaRPr lang="en-US" altLang="en-US" dirty="0"/>
          </a:p>
        </p:txBody>
      </p:sp>
      <p:pic>
        <p:nvPicPr>
          <p:cNvPr id="3" name="Picture 2">
            <a:extLst>
              <a:ext uri="{FF2B5EF4-FFF2-40B4-BE49-F238E27FC236}">
                <a16:creationId xmlns:a16="http://schemas.microsoft.com/office/drawing/2014/main" id="{241F0BE0-9A14-43A4-AF83-129CB1617A63}"/>
              </a:ext>
            </a:extLst>
          </p:cNvPr>
          <p:cNvPicPr>
            <a:picLocks noChangeAspect="1"/>
          </p:cNvPicPr>
          <p:nvPr/>
        </p:nvPicPr>
        <p:blipFill rotWithShape="1">
          <a:blip r:embed="rId3"/>
          <a:srcRect r="5080" b="3110"/>
          <a:stretch/>
        </p:blipFill>
        <p:spPr>
          <a:xfrm>
            <a:off x="3609975" y="1766196"/>
            <a:ext cx="5695950" cy="3996429"/>
          </a:xfrm>
          <a:prstGeom prst="rect">
            <a:avLst/>
          </a:prstGeom>
        </p:spPr>
      </p:pic>
    </p:spTree>
    <p:extLst>
      <p:ext uri="{BB962C8B-B14F-4D97-AF65-F5344CB8AC3E}">
        <p14:creationId xmlns:p14="http://schemas.microsoft.com/office/powerpoint/2010/main" val="1639305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7.6.2 Propeller Engine Scaling</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a:xfrm>
            <a:off x="609600" y="1600207"/>
            <a:ext cx="11168270" cy="4108119"/>
          </a:xfrm>
        </p:spPr>
        <p:txBody>
          <a:bodyPr/>
          <a:lstStyle/>
          <a:p>
            <a:pPr marL="0" indent="0" eaLnBrk="1" hangingPunct="1">
              <a:spcBef>
                <a:spcPct val="20000"/>
              </a:spcBef>
              <a:buNone/>
            </a:pPr>
            <a:r>
              <a:rPr lang="en-US" altLang="en-US" dirty="0"/>
              <a:t>Example, consider an aircraft with the following requirements:</a:t>
            </a:r>
          </a:p>
          <a:p>
            <a:r>
              <a:rPr lang="en-US" sz="1800" b="0" i="0" u="none" strike="noStrike" baseline="0" dirty="0">
                <a:solidFill>
                  <a:srgbClr val="000000"/>
                </a:solidFill>
              </a:rPr>
              <a:t>Cruise speed C</a:t>
            </a:r>
            <a:r>
              <a:rPr lang="en-US" sz="1800" baseline="-25000" dirty="0">
                <a:solidFill>
                  <a:srgbClr val="000000"/>
                </a:solidFill>
              </a:rPr>
              <a:t>0</a:t>
            </a:r>
            <a:r>
              <a:rPr lang="en-US" sz="1800" b="0" i="0" u="none" strike="noStrike" baseline="0" dirty="0">
                <a:solidFill>
                  <a:srgbClr val="000000"/>
                </a:solidFill>
              </a:rPr>
              <a:t> = 120 m/s</a:t>
            </a:r>
          </a:p>
          <a:p>
            <a:r>
              <a:rPr lang="en-US" sz="1800" b="0" i="0" u="none" strike="noStrike" baseline="0" dirty="0">
                <a:solidFill>
                  <a:srgbClr val="000000"/>
                </a:solidFill>
              </a:rPr>
              <a:t>Propeller efficiency: </a:t>
            </a:r>
            <a:r>
              <a:rPr lang="el-GR" sz="1800" b="0" i="0" u="none" strike="noStrike" baseline="0" dirty="0">
                <a:solidFill>
                  <a:srgbClr val="000000"/>
                </a:solidFill>
              </a:rPr>
              <a:t>η</a:t>
            </a:r>
            <a:r>
              <a:rPr lang="en-US" sz="1800" b="0" i="0" u="none" strike="noStrike" baseline="-25000" dirty="0">
                <a:solidFill>
                  <a:srgbClr val="000000"/>
                </a:solidFill>
              </a:rPr>
              <a:t>P</a:t>
            </a:r>
            <a:r>
              <a:rPr lang="en-US" sz="1800" b="0" i="0" u="none" strike="noStrike" baseline="0" dirty="0">
                <a:solidFill>
                  <a:srgbClr val="000000"/>
                </a:solidFill>
              </a:rPr>
              <a:t> = 80 % (assume start value)</a:t>
            </a:r>
          </a:p>
          <a:p>
            <a:r>
              <a:rPr lang="en-US" sz="1800" b="0" i="0" u="none" strike="noStrike" baseline="0" dirty="0">
                <a:solidFill>
                  <a:srgbClr val="000000"/>
                </a:solidFill>
              </a:rPr>
              <a:t>Take thrust level per engine at cruise was determined from assignment 2 to be </a:t>
            </a:r>
            <a:r>
              <a:rPr lang="de-DE" sz="1800" b="0" i="0" u="none" strike="noStrike" baseline="0" dirty="0">
                <a:solidFill>
                  <a:srgbClr val="000000"/>
                </a:solidFill>
              </a:rPr>
              <a:t>T</a:t>
            </a:r>
            <a:r>
              <a:rPr lang="de-DE" sz="1800" b="0" i="0" u="none" strike="noStrike" baseline="-25000" dirty="0">
                <a:solidFill>
                  <a:srgbClr val="000000"/>
                </a:solidFill>
              </a:rPr>
              <a:t>TO</a:t>
            </a:r>
            <a:r>
              <a:rPr lang="de-DE" sz="1800" b="0" i="0" u="none" strike="noStrike" baseline="0" dirty="0">
                <a:solidFill>
                  <a:srgbClr val="000000"/>
                </a:solidFill>
              </a:rPr>
              <a:t> = 5 kN</a:t>
            </a:r>
          </a:p>
          <a:p>
            <a:r>
              <a:rPr lang="en-US" sz="1800" b="0" i="0" u="none" strike="noStrike" baseline="0" dirty="0">
                <a:solidFill>
                  <a:srgbClr val="000000"/>
                </a:solidFill>
              </a:rPr>
              <a:t>Cruise altitude resulted in a calculated velocity of sound a = 320 m/s and accompanying air density ρ = 0.7 kg/m3</a:t>
            </a:r>
          </a:p>
          <a:p>
            <a:r>
              <a:rPr lang="en-US" sz="1800" dirty="0">
                <a:solidFill>
                  <a:srgbClr val="000000"/>
                </a:solidFill>
              </a:rPr>
              <a:t>Maximum </a:t>
            </a:r>
            <a:r>
              <a:rPr lang="en-US" sz="1800" b="0" i="0" u="none" strike="noStrike" baseline="0" dirty="0" err="1">
                <a:solidFill>
                  <a:srgbClr val="000000"/>
                </a:solidFill>
              </a:rPr>
              <a:t>M</a:t>
            </a:r>
            <a:r>
              <a:rPr lang="en-US" sz="1800" baseline="-25000" dirty="0" err="1">
                <a:solidFill>
                  <a:srgbClr val="000000"/>
                </a:solidFill>
              </a:rPr>
              <a:t>tip</a:t>
            </a:r>
            <a:r>
              <a:rPr lang="en-US" sz="1800" b="0" i="0" u="none" strike="noStrike" baseline="0" dirty="0">
                <a:solidFill>
                  <a:srgbClr val="000000"/>
                </a:solidFill>
              </a:rPr>
              <a:t> ≤ 0,85 to avoid supersonic tip speeds</a:t>
            </a:r>
            <a:endParaRPr lang="en-US" altLang="en-US" dirty="0"/>
          </a:p>
          <a:p>
            <a:pPr marL="0" indent="0" eaLnBrk="1" hangingPunct="1">
              <a:spcBef>
                <a:spcPct val="20000"/>
              </a:spcBef>
              <a:buNone/>
            </a:pPr>
            <a:endParaRPr lang="en-US" altLang="en-US" sz="1800" dirty="0"/>
          </a:p>
          <a:p>
            <a:pPr marL="0" indent="0" eaLnBrk="1" hangingPunct="1">
              <a:spcBef>
                <a:spcPct val="20000"/>
              </a:spcBef>
              <a:buNone/>
            </a:pPr>
            <a:r>
              <a:rPr lang="en-US" altLang="en-US" dirty="0"/>
              <a:t>We can now calculate the thrust as follows:</a:t>
            </a:r>
          </a:p>
          <a:p>
            <a:pPr marL="457200" indent="-457200" eaLnBrk="1" hangingPunct="1">
              <a:spcBef>
                <a:spcPct val="20000"/>
              </a:spcBef>
              <a:buFont typeface="+mj-lt"/>
              <a:buAutoNum type="arabicPeriod"/>
            </a:pPr>
            <a:r>
              <a:rPr lang="en-US" altLang="en-US" sz="1800" dirty="0"/>
              <a:t>Calculate </a:t>
            </a:r>
            <a:r>
              <a:rPr lang="en-US" altLang="en-US" sz="1800" dirty="0" err="1"/>
              <a:t>P</a:t>
            </a:r>
            <a:r>
              <a:rPr lang="en-US" altLang="en-US" sz="1800" baseline="-25000" dirty="0" err="1"/>
              <a:t>required</a:t>
            </a:r>
            <a:r>
              <a:rPr lang="en-US" altLang="en-US" sz="1800" dirty="0"/>
              <a:t>:</a:t>
            </a:r>
          </a:p>
          <a:p>
            <a:pPr marL="457200" indent="-457200" eaLnBrk="1" hangingPunct="1">
              <a:spcBef>
                <a:spcPct val="20000"/>
              </a:spcBef>
              <a:buFont typeface="+mj-lt"/>
              <a:buAutoNum type="arabicPeriod"/>
            </a:pPr>
            <a:endParaRPr lang="en-US" altLang="en-US" sz="1800" dirty="0"/>
          </a:p>
          <a:p>
            <a:pPr marL="457200" indent="-457200" eaLnBrk="1" hangingPunct="1">
              <a:spcBef>
                <a:spcPct val="20000"/>
              </a:spcBef>
              <a:buFont typeface="+mj-lt"/>
              <a:buAutoNum type="arabicPeriod"/>
            </a:pPr>
            <a:r>
              <a:rPr lang="en-US" altLang="en-US" sz="1800" dirty="0"/>
              <a:t>Calculate max tip speed:</a:t>
            </a:r>
          </a:p>
          <a:p>
            <a:pPr marL="457200" indent="-457200" eaLnBrk="1" hangingPunct="1">
              <a:spcBef>
                <a:spcPct val="20000"/>
              </a:spcBef>
              <a:buFont typeface="+mj-lt"/>
              <a:buAutoNum type="arabicPeriod"/>
            </a:pPr>
            <a:endParaRPr lang="en-US" altLang="en-US" sz="1050" dirty="0"/>
          </a:p>
          <a:p>
            <a:pPr marL="457200" indent="-457200" eaLnBrk="1" hangingPunct="1">
              <a:spcBef>
                <a:spcPct val="20000"/>
              </a:spcBef>
              <a:buFont typeface="+mj-lt"/>
              <a:buAutoNum type="arabicPeriod"/>
            </a:pPr>
            <a:r>
              <a:rPr lang="en-US" altLang="en-US" sz="1800" dirty="0"/>
              <a:t>Use references to identify a typical engine RPM for this engine power (750kW), in this case, 2000RPM</a:t>
            </a:r>
          </a:p>
        </p:txBody>
      </p:sp>
      <p:graphicFrame>
        <p:nvGraphicFramePr>
          <p:cNvPr id="3" name="Object 9">
            <a:extLst>
              <a:ext uri="{FF2B5EF4-FFF2-40B4-BE49-F238E27FC236}">
                <a16:creationId xmlns:a16="http://schemas.microsoft.com/office/drawing/2014/main" id="{E5DFB220-D106-4B7A-ACB7-B2EC5D4A9F62}"/>
              </a:ext>
            </a:extLst>
          </p:cNvPr>
          <p:cNvGraphicFramePr>
            <a:graphicFrameLocks noChangeAspect="1"/>
          </p:cNvGraphicFramePr>
          <p:nvPr>
            <p:extLst>
              <p:ext uri="{D42A27DB-BD31-4B8C-83A1-F6EECF244321}">
                <p14:modId xmlns:p14="http://schemas.microsoft.com/office/powerpoint/2010/main" val="4066526030"/>
              </p:ext>
            </p:extLst>
          </p:nvPr>
        </p:nvGraphicFramePr>
        <p:xfrm>
          <a:off x="3844097" y="4375769"/>
          <a:ext cx="1851025" cy="708025"/>
        </p:xfrm>
        <a:graphic>
          <a:graphicData uri="http://schemas.openxmlformats.org/presentationml/2006/ole">
            <mc:AlternateContent xmlns:mc="http://schemas.openxmlformats.org/markup-compatibility/2006">
              <mc:Choice xmlns:v="urn:schemas-microsoft-com:vml" Requires="v">
                <p:oleObj name="Equation" r:id="rId3" imgW="1231560" imgH="469800" progId="Equation.DSMT4">
                  <p:embed/>
                </p:oleObj>
              </mc:Choice>
              <mc:Fallback>
                <p:oleObj name="Equation" r:id="rId3" imgW="1231560" imgH="469800" progId="Equation.DSMT4">
                  <p:embed/>
                  <p:pic>
                    <p:nvPicPr>
                      <p:cNvPr id="21" name="Object 9">
                        <a:extLst>
                          <a:ext uri="{FF2B5EF4-FFF2-40B4-BE49-F238E27FC236}">
                            <a16:creationId xmlns:a16="http://schemas.microsoft.com/office/drawing/2014/main" id="{77A512FA-8863-47B1-A637-8AD41AAA41B8}"/>
                          </a:ext>
                        </a:extLst>
                      </p:cNvPr>
                      <p:cNvPicPr>
                        <a:picLocks noChangeAspect="1" noChangeArrowheads="1"/>
                      </p:cNvPicPr>
                      <p:nvPr/>
                    </p:nvPicPr>
                    <p:blipFill>
                      <a:blip r:embed="rId4"/>
                      <a:srcRect/>
                      <a:stretch>
                        <a:fillRect/>
                      </a:stretch>
                    </p:blipFill>
                    <p:spPr bwMode="auto">
                      <a:xfrm>
                        <a:off x="3844097" y="4375769"/>
                        <a:ext cx="1851025" cy="708025"/>
                      </a:xfrm>
                      <a:prstGeom prst="rect">
                        <a:avLst/>
                      </a:prstGeom>
                      <a:noFill/>
                      <a:ln>
                        <a:noFill/>
                      </a:ln>
                      <a:effectLst/>
                    </p:spPr>
                  </p:pic>
                </p:oleObj>
              </mc:Fallback>
            </mc:AlternateContent>
          </a:graphicData>
        </a:graphic>
      </p:graphicFrame>
      <p:graphicFrame>
        <p:nvGraphicFramePr>
          <p:cNvPr id="6" name="Object 9">
            <a:extLst>
              <a:ext uri="{FF2B5EF4-FFF2-40B4-BE49-F238E27FC236}">
                <a16:creationId xmlns:a16="http://schemas.microsoft.com/office/drawing/2014/main" id="{093FAE1A-D8BB-49DE-864C-AAB6648682F7}"/>
              </a:ext>
            </a:extLst>
          </p:cNvPr>
          <p:cNvGraphicFramePr>
            <a:graphicFrameLocks noChangeAspect="1"/>
          </p:cNvGraphicFramePr>
          <p:nvPr>
            <p:extLst>
              <p:ext uri="{D42A27DB-BD31-4B8C-83A1-F6EECF244321}">
                <p14:modId xmlns:p14="http://schemas.microsoft.com/office/powerpoint/2010/main" val="951228386"/>
              </p:ext>
            </p:extLst>
          </p:nvPr>
        </p:nvGraphicFramePr>
        <p:xfrm>
          <a:off x="7599570" y="4356718"/>
          <a:ext cx="4178300" cy="746125"/>
        </p:xfrm>
        <a:graphic>
          <a:graphicData uri="http://schemas.openxmlformats.org/presentationml/2006/ole">
            <mc:AlternateContent xmlns:mc="http://schemas.openxmlformats.org/markup-compatibility/2006">
              <mc:Choice xmlns:v="urn:schemas-microsoft-com:vml" Requires="v">
                <p:oleObj name="Equation" r:id="rId5" imgW="2781000" imgH="495000" progId="Equation.DSMT4">
                  <p:embed/>
                </p:oleObj>
              </mc:Choice>
              <mc:Fallback>
                <p:oleObj name="Equation" r:id="rId5" imgW="2781000" imgH="495000" progId="Equation.DSMT4">
                  <p:embed/>
                  <p:pic>
                    <p:nvPicPr>
                      <p:cNvPr id="3" name="Object 9">
                        <a:extLst>
                          <a:ext uri="{FF2B5EF4-FFF2-40B4-BE49-F238E27FC236}">
                            <a16:creationId xmlns:a16="http://schemas.microsoft.com/office/drawing/2014/main" id="{E5DFB220-D106-4B7A-ACB7-B2EC5D4A9F62}"/>
                          </a:ext>
                        </a:extLst>
                      </p:cNvPr>
                      <p:cNvPicPr>
                        <a:picLocks noChangeAspect="1" noChangeArrowheads="1"/>
                      </p:cNvPicPr>
                      <p:nvPr/>
                    </p:nvPicPr>
                    <p:blipFill>
                      <a:blip r:embed="rId6"/>
                      <a:srcRect/>
                      <a:stretch>
                        <a:fillRect/>
                      </a:stretch>
                    </p:blipFill>
                    <p:spPr bwMode="auto">
                      <a:xfrm>
                        <a:off x="7599570" y="4356718"/>
                        <a:ext cx="4178300" cy="746125"/>
                      </a:xfrm>
                      <a:prstGeom prst="rect">
                        <a:avLst/>
                      </a:prstGeom>
                      <a:noFill/>
                      <a:ln>
                        <a:noFill/>
                      </a:ln>
                      <a:effectLst/>
                    </p:spPr>
                  </p:pic>
                </p:oleObj>
              </mc:Fallback>
            </mc:AlternateContent>
          </a:graphicData>
        </a:graphic>
      </p:graphicFrame>
      <p:sp>
        <p:nvSpPr>
          <p:cNvPr id="8" name="Arrow: Right 7">
            <a:extLst>
              <a:ext uri="{FF2B5EF4-FFF2-40B4-BE49-F238E27FC236}">
                <a16:creationId xmlns:a16="http://schemas.microsoft.com/office/drawing/2014/main" id="{B11D49CE-3DAD-43AB-8C49-3122AB2FA5BD}"/>
              </a:ext>
            </a:extLst>
          </p:cNvPr>
          <p:cNvSpPr/>
          <p:nvPr/>
        </p:nvSpPr>
        <p:spPr>
          <a:xfrm>
            <a:off x="5843656" y="4539042"/>
            <a:ext cx="1299135" cy="38654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Calculate </a:t>
            </a:r>
            <a:r>
              <a:rPr lang="en-US" altLang="en-US" sz="1200" dirty="0" err="1"/>
              <a:t>Preq</a:t>
            </a:r>
            <a:endParaRPr lang="en-US" altLang="en-US" sz="1200" dirty="0"/>
          </a:p>
        </p:txBody>
      </p:sp>
      <p:graphicFrame>
        <p:nvGraphicFramePr>
          <p:cNvPr id="9" name="Object 9">
            <a:extLst>
              <a:ext uri="{FF2B5EF4-FFF2-40B4-BE49-F238E27FC236}">
                <a16:creationId xmlns:a16="http://schemas.microsoft.com/office/drawing/2014/main" id="{48531306-6D2D-4044-AA70-ED33E8E91F5E}"/>
              </a:ext>
            </a:extLst>
          </p:cNvPr>
          <p:cNvGraphicFramePr>
            <a:graphicFrameLocks noChangeAspect="1"/>
          </p:cNvGraphicFramePr>
          <p:nvPr>
            <p:extLst>
              <p:ext uri="{D42A27DB-BD31-4B8C-83A1-F6EECF244321}">
                <p14:modId xmlns:p14="http://schemas.microsoft.com/office/powerpoint/2010/main" val="191224239"/>
              </p:ext>
            </p:extLst>
          </p:nvPr>
        </p:nvGraphicFramePr>
        <p:xfrm>
          <a:off x="4527898" y="5111624"/>
          <a:ext cx="3930650" cy="363537"/>
        </p:xfrm>
        <a:graphic>
          <a:graphicData uri="http://schemas.openxmlformats.org/presentationml/2006/ole">
            <mc:AlternateContent xmlns:mc="http://schemas.openxmlformats.org/markup-compatibility/2006">
              <mc:Choice xmlns:v="urn:schemas-microsoft-com:vml" Requires="v">
                <p:oleObj name="Equation" r:id="rId7" imgW="2616120" imgH="241200" progId="Equation.DSMT4">
                  <p:embed/>
                </p:oleObj>
              </mc:Choice>
              <mc:Fallback>
                <p:oleObj name="Equation" r:id="rId7" imgW="2616120" imgH="241200" progId="Equation.DSMT4">
                  <p:embed/>
                  <p:pic>
                    <p:nvPicPr>
                      <p:cNvPr id="3" name="Object 9">
                        <a:extLst>
                          <a:ext uri="{FF2B5EF4-FFF2-40B4-BE49-F238E27FC236}">
                            <a16:creationId xmlns:a16="http://schemas.microsoft.com/office/drawing/2014/main" id="{E5DFB220-D106-4B7A-ACB7-B2EC5D4A9F62}"/>
                          </a:ext>
                        </a:extLst>
                      </p:cNvPr>
                      <p:cNvPicPr>
                        <a:picLocks noChangeAspect="1" noChangeArrowheads="1"/>
                      </p:cNvPicPr>
                      <p:nvPr/>
                    </p:nvPicPr>
                    <p:blipFill>
                      <a:blip r:embed="rId8"/>
                      <a:srcRect/>
                      <a:stretch>
                        <a:fillRect/>
                      </a:stretch>
                    </p:blipFill>
                    <p:spPr bwMode="auto">
                      <a:xfrm>
                        <a:off x="4527898" y="5111624"/>
                        <a:ext cx="3930650" cy="36353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4659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7.6.2 Propeller Engine Scaling</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a:xfrm>
            <a:off x="609600" y="1600207"/>
            <a:ext cx="11168270" cy="4108119"/>
          </a:xfrm>
        </p:spPr>
        <p:txBody>
          <a:bodyPr/>
          <a:lstStyle/>
          <a:p>
            <a:pPr marL="0" indent="0" eaLnBrk="1" hangingPunct="1">
              <a:spcBef>
                <a:spcPct val="20000"/>
              </a:spcBef>
              <a:buNone/>
            </a:pPr>
            <a:r>
              <a:rPr lang="en-US" altLang="en-US" dirty="0"/>
              <a:t>We can now calculate the thrust as follows:</a:t>
            </a:r>
          </a:p>
          <a:p>
            <a:pPr marL="457200" indent="-457200" eaLnBrk="1" hangingPunct="1">
              <a:spcBef>
                <a:spcPct val="20000"/>
              </a:spcBef>
              <a:buFont typeface="+mj-lt"/>
              <a:buAutoNum type="arabicPeriod"/>
            </a:pPr>
            <a:r>
              <a:rPr lang="en-US" altLang="en-US" sz="1800" dirty="0"/>
              <a:t>Calculate </a:t>
            </a:r>
            <a:r>
              <a:rPr lang="en-US" altLang="en-US" sz="1800" dirty="0" err="1"/>
              <a:t>P</a:t>
            </a:r>
            <a:r>
              <a:rPr lang="en-US" altLang="en-US" sz="1800" baseline="-25000" dirty="0" err="1"/>
              <a:t>required</a:t>
            </a:r>
            <a:r>
              <a:rPr lang="en-US" altLang="en-US" sz="1800" dirty="0"/>
              <a:t>:</a:t>
            </a:r>
          </a:p>
          <a:p>
            <a:pPr marL="457200" indent="-457200" eaLnBrk="1" hangingPunct="1">
              <a:spcBef>
                <a:spcPct val="20000"/>
              </a:spcBef>
              <a:buFont typeface="+mj-lt"/>
              <a:buAutoNum type="arabicPeriod"/>
            </a:pPr>
            <a:endParaRPr lang="en-US" altLang="en-US" sz="1800" dirty="0"/>
          </a:p>
          <a:p>
            <a:pPr marL="457200" indent="-457200" eaLnBrk="1" hangingPunct="1">
              <a:spcBef>
                <a:spcPct val="20000"/>
              </a:spcBef>
              <a:buFont typeface="+mj-lt"/>
              <a:buAutoNum type="arabicPeriod"/>
            </a:pPr>
            <a:r>
              <a:rPr lang="en-US" altLang="en-US" sz="1800" dirty="0"/>
              <a:t>Calculate max tip speed:</a:t>
            </a:r>
          </a:p>
          <a:p>
            <a:pPr marL="457200" indent="-457200" eaLnBrk="1" hangingPunct="1">
              <a:spcBef>
                <a:spcPct val="20000"/>
              </a:spcBef>
              <a:buFont typeface="+mj-lt"/>
              <a:buAutoNum type="arabicPeriod"/>
            </a:pPr>
            <a:endParaRPr lang="en-US" altLang="en-US" sz="1050" dirty="0"/>
          </a:p>
          <a:p>
            <a:pPr marL="457200" indent="-457200" eaLnBrk="1" hangingPunct="1">
              <a:spcBef>
                <a:spcPct val="20000"/>
              </a:spcBef>
              <a:buFont typeface="+mj-lt"/>
              <a:buAutoNum type="arabicPeriod"/>
            </a:pPr>
            <a:r>
              <a:rPr lang="en-US" altLang="en-US" sz="1800" dirty="0"/>
              <a:t>Use references to identify a typical engine RPM for this engine power (750kW), in this case, 2000RPM</a:t>
            </a:r>
          </a:p>
          <a:p>
            <a:pPr marL="457200" indent="-457200" eaLnBrk="1" hangingPunct="1">
              <a:spcBef>
                <a:spcPct val="20000"/>
              </a:spcBef>
              <a:buFont typeface="+mj-lt"/>
              <a:buAutoNum type="arabicPeriod"/>
            </a:pPr>
            <a:endParaRPr lang="en-US" altLang="en-US" sz="1800" dirty="0"/>
          </a:p>
          <a:p>
            <a:pPr marL="457200" indent="-457200" eaLnBrk="1" hangingPunct="1">
              <a:spcBef>
                <a:spcPct val="20000"/>
              </a:spcBef>
              <a:buFont typeface="+mj-lt"/>
              <a:buAutoNum type="arabicPeriod"/>
            </a:pPr>
            <a:r>
              <a:rPr lang="en-US" altLang="en-US" sz="1800" dirty="0"/>
              <a:t>Now calculate the propeller diameter:</a:t>
            </a:r>
          </a:p>
          <a:p>
            <a:pPr marL="457200" indent="-457200" eaLnBrk="1" hangingPunct="1">
              <a:spcBef>
                <a:spcPct val="20000"/>
              </a:spcBef>
              <a:buFont typeface="+mj-lt"/>
              <a:buAutoNum type="arabicPeriod"/>
            </a:pPr>
            <a:endParaRPr lang="en-US" altLang="en-US" sz="1800" dirty="0"/>
          </a:p>
          <a:p>
            <a:pPr marL="457200" indent="-457200" eaLnBrk="1" hangingPunct="1">
              <a:spcBef>
                <a:spcPct val="20000"/>
              </a:spcBef>
              <a:buFont typeface="+mj-lt"/>
              <a:buAutoNum type="arabicPeriod"/>
            </a:pPr>
            <a:r>
              <a:rPr lang="en-US" altLang="en-US" sz="1800" dirty="0"/>
              <a:t>Calculate the advance ratio:</a:t>
            </a:r>
          </a:p>
          <a:p>
            <a:pPr marL="457200" indent="-457200" eaLnBrk="1" hangingPunct="1">
              <a:spcBef>
                <a:spcPct val="20000"/>
              </a:spcBef>
              <a:buFont typeface="+mj-lt"/>
              <a:buAutoNum type="arabicPeriod"/>
            </a:pPr>
            <a:endParaRPr lang="en-US" altLang="en-US" sz="1800" dirty="0"/>
          </a:p>
          <a:p>
            <a:pPr marL="457200" indent="-457200" eaLnBrk="1" hangingPunct="1">
              <a:spcBef>
                <a:spcPct val="20000"/>
              </a:spcBef>
              <a:buFont typeface="+mj-lt"/>
              <a:buAutoNum type="arabicPeriod"/>
            </a:pPr>
            <a:r>
              <a:rPr lang="en-US" altLang="en-US" sz="1800" dirty="0"/>
              <a:t>Calculate the Cp:</a:t>
            </a:r>
          </a:p>
        </p:txBody>
      </p:sp>
      <p:graphicFrame>
        <p:nvGraphicFramePr>
          <p:cNvPr id="3" name="Object 9">
            <a:extLst>
              <a:ext uri="{FF2B5EF4-FFF2-40B4-BE49-F238E27FC236}">
                <a16:creationId xmlns:a16="http://schemas.microsoft.com/office/drawing/2014/main" id="{E5DFB220-D106-4B7A-ACB7-B2EC5D4A9F62}"/>
              </a:ext>
            </a:extLst>
          </p:cNvPr>
          <p:cNvGraphicFramePr>
            <a:graphicFrameLocks noChangeAspect="1"/>
          </p:cNvGraphicFramePr>
          <p:nvPr>
            <p:extLst>
              <p:ext uri="{D42A27DB-BD31-4B8C-83A1-F6EECF244321}">
                <p14:modId xmlns:p14="http://schemas.microsoft.com/office/powerpoint/2010/main" val="3563456093"/>
              </p:ext>
            </p:extLst>
          </p:nvPr>
        </p:nvGraphicFramePr>
        <p:xfrm>
          <a:off x="3844097" y="1930743"/>
          <a:ext cx="1851025" cy="708025"/>
        </p:xfrm>
        <a:graphic>
          <a:graphicData uri="http://schemas.openxmlformats.org/presentationml/2006/ole">
            <mc:AlternateContent xmlns:mc="http://schemas.openxmlformats.org/markup-compatibility/2006">
              <mc:Choice xmlns:v="urn:schemas-microsoft-com:vml" Requires="v">
                <p:oleObj name="Equation" r:id="rId3" imgW="1231560" imgH="469800" progId="Equation.DSMT4">
                  <p:embed/>
                </p:oleObj>
              </mc:Choice>
              <mc:Fallback>
                <p:oleObj name="Equation" r:id="rId3" imgW="1231560" imgH="469800" progId="Equation.DSMT4">
                  <p:embed/>
                  <p:pic>
                    <p:nvPicPr>
                      <p:cNvPr id="3" name="Object 9">
                        <a:extLst>
                          <a:ext uri="{FF2B5EF4-FFF2-40B4-BE49-F238E27FC236}">
                            <a16:creationId xmlns:a16="http://schemas.microsoft.com/office/drawing/2014/main" id="{E5DFB220-D106-4B7A-ACB7-B2EC5D4A9F62}"/>
                          </a:ext>
                        </a:extLst>
                      </p:cNvPr>
                      <p:cNvPicPr>
                        <a:picLocks noChangeAspect="1" noChangeArrowheads="1"/>
                      </p:cNvPicPr>
                      <p:nvPr/>
                    </p:nvPicPr>
                    <p:blipFill>
                      <a:blip r:embed="rId4"/>
                      <a:srcRect/>
                      <a:stretch>
                        <a:fillRect/>
                      </a:stretch>
                    </p:blipFill>
                    <p:spPr bwMode="auto">
                      <a:xfrm>
                        <a:off x="3844097" y="1930743"/>
                        <a:ext cx="1851025" cy="708025"/>
                      </a:xfrm>
                      <a:prstGeom prst="rect">
                        <a:avLst/>
                      </a:prstGeom>
                      <a:noFill/>
                      <a:ln>
                        <a:noFill/>
                      </a:ln>
                      <a:effectLst/>
                    </p:spPr>
                  </p:pic>
                </p:oleObj>
              </mc:Fallback>
            </mc:AlternateContent>
          </a:graphicData>
        </a:graphic>
      </p:graphicFrame>
      <p:graphicFrame>
        <p:nvGraphicFramePr>
          <p:cNvPr id="6" name="Object 9">
            <a:extLst>
              <a:ext uri="{FF2B5EF4-FFF2-40B4-BE49-F238E27FC236}">
                <a16:creationId xmlns:a16="http://schemas.microsoft.com/office/drawing/2014/main" id="{093FAE1A-D8BB-49DE-864C-AAB6648682F7}"/>
              </a:ext>
            </a:extLst>
          </p:cNvPr>
          <p:cNvGraphicFramePr>
            <a:graphicFrameLocks noChangeAspect="1"/>
          </p:cNvGraphicFramePr>
          <p:nvPr>
            <p:extLst>
              <p:ext uri="{D42A27DB-BD31-4B8C-83A1-F6EECF244321}">
                <p14:modId xmlns:p14="http://schemas.microsoft.com/office/powerpoint/2010/main" val="1982999227"/>
              </p:ext>
            </p:extLst>
          </p:nvPr>
        </p:nvGraphicFramePr>
        <p:xfrm>
          <a:off x="7599570" y="1911692"/>
          <a:ext cx="4178300" cy="746125"/>
        </p:xfrm>
        <a:graphic>
          <a:graphicData uri="http://schemas.openxmlformats.org/presentationml/2006/ole">
            <mc:AlternateContent xmlns:mc="http://schemas.openxmlformats.org/markup-compatibility/2006">
              <mc:Choice xmlns:v="urn:schemas-microsoft-com:vml" Requires="v">
                <p:oleObj name="Equation" r:id="rId5" imgW="2781000" imgH="495000" progId="Equation.DSMT4">
                  <p:embed/>
                </p:oleObj>
              </mc:Choice>
              <mc:Fallback>
                <p:oleObj name="Equation" r:id="rId5" imgW="2781000" imgH="495000" progId="Equation.DSMT4">
                  <p:embed/>
                  <p:pic>
                    <p:nvPicPr>
                      <p:cNvPr id="6" name="Object 9">
                        <a:extLst>
                          <a:ext uri="{FF2B5EF4-FFF2-40B4-BE49-F238E27FC236}">
                            <a16:creationId xmlns:a16="http://schemas.microsoft.com/office/drawing/2014/main" id="{093FAE1A-D8BB-49DE-864C-AAB6648682F7}"/>
                          </a:ext>
                        </a:extLst>
                      </p:cNvPr>
                      <p:cNvPicPr>
                        <a:picLocks noChangeAspect="1" noChangeArrowheads="1"/>
                      </p:cNvPicPr>
                      <p:nvPr/>
                    </p:nvPicPr>
                    <p:blipFill>
                      <a:blip r:embed="rId6"/>
                      <a:srcRect/>
                      <a:stretch>
                        <a:fillRect/>
                      </a:stretch>
                    </p:blipFill>
                    <p:spPr bwMode="auto">
                      <a:xfrm>
                        <a:off x="7599570" y="1911692"/>
                        <a:ext cx="4178300" cy="746125"/>
                      </a:xfrm>
                      <a:prstGeom prst="rect">
                        <a:avLst/>
                      </a:prstGeom>
                      <a:noFill/>
                      <a:ln>
                        <a:noFill/>
                      </a:ln>
                      <a:effectLst/>
                    </p:spPr>
                  </p:pic>
                </p:oleObj>
              </mc:Fallback>
            </mc:AlternateContent>
          </a:graphicData>
        </a:graphic>
      </p:graphicFrame>
      <p:sp>
        <p:nvSpPr>
          <p:cNvPr id="8" name="Arrow: Right 7">
            <a:extLst>
              <a:ext uri="{FF2B5EF4-FFF2-40B4-BE49-F238E27FC236}">
                <a16:creationId xmlns:a16="http://schemas.microsoft.com/office/drawing/2014/main" id="{B11D49CE-3DAD-43AB-8C49-3122AB2FA5BD}"/>
              </a:ext>
            </a:extLst>
          </p:cNvPr>
          <p:cNvSpPr/>
          <p:nvPr/>
        </p:nvSpPr>
        <p:spPr>
          <a:xfrm>
            <a:off x="5843656" y="2094016"/>
            <a:ext cx="1299135" cy="38654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Calculate </a:t>
            </a:r>
            <a:r>
              <a:rPr lang="en-US" altLang="en-US" sz="1200" dirty="0" err="1"/>
              <a:t>Preq</a:t>
            </a:r>
            <a:endParaRPr lang="en-US" altLang="en-US" sz="1200" dirty="0"/>
          </a:p>
        </p:txBody>
      </p:sp>
      <p:graphicFrame>
        <p:nvGraphicFramePr>
          <p:cNvPr id="9" name="Object 9">
            <a:extLst>
              <a:ext uri="{FF2B5EF4-FFF2-40B4-BE49-F238E27FC236}">
                <a16:creationId xmlns:a16="http://schemas.microsoft.com/office/drawing/2014/main" id="{48531306-6D2D-4044-AA70-ED33E8E91F5E}"/>
              </a:ext>
            </a:extLst>
          </p:cNvPr>
          <p:cNvGraphicFramePr>
            <a:graphicFrameLocks noChangeAspect="1"/>
          </p:cNvGraphicFramePr>
          <p:nvPr>
            <p:extLst>
              <p:ext uri="{D42A27DB-BD31-4B8C-83A1-F6EECF244321}">
                <p14:modId xmlns:p14="http://schemas.microsoft.com/office/powerpoint/2010/main" val="1433003992"/>
              </p:ext>
            </p:extLst>
          </p:nvPr>
        </p:nvGraphicFramePr>
        <p:xfrm>
          <a:off x="4527898" y="2666598"/>
          <a:ext cx="3930650" cy="363537"/>
        </p:xfrm>
        <a:graphic>
          <a:graphicData uri="http://schemas.openxmlformats.org/presentationml/2006/ole">
            <mc:AlternateContent xmlns:mc="http://schemas.openxmlformats.org/markup-compatibility/2006">
              <mc:Choice xmlns:v="urn:schemas-microsoft-com:vml" Requires="v">
                <p:oleObj name="Equation" r:id="rId7" imgW="2616120" imgH="241200" progId="Equation.DSMT4">
                  <p:embed/>
                </p:oleObj>
              </mc:Choice>
              <mc:Fallback>
                <p:oleObj name="Equation" r:id="rId7" imgW="2616120" imgH="241200" progId="Equation.DSMT4">
                  <p:embed/>
                  <p:pic>
                    <p:nvPicPr>
                      <p:cNvPr id="9" name="Object 9">
                        <a:extLst>
                          <a:ext uri="{FF2B5EF4-FFF2-40B4-BE49-F238E27FC236}">
                            <a16:creationId xmlns:a16="http://schemas.microsoft.com/office/drawing/2014/main" id="{48531306-6D2D-4044-AA70-ED33E8E91F5E}"/>
                          </a:ext>
                        </a:extLst>
                      </p:cNvPr>
                      <p:cNvPicPr>
                        <a:picLocks noChangeAspect="1" noChangeArrowheads="1"/>
                      </p:cNvPicPr>
                      <p:nvPr/>
                    </p:nvPicPr>
                    <p:blipFill>
                      <a:blip r:embed="rId8"/>
                      <a:srcRect/>
                      <a:stretch>
                        <a:fillRect/>
                      </a:stretch>
                    </p:blipFill>
                    <p:spPr bwMode="auto">
                      <a:xfrm>
                        <a:off x="4527898" y="2666598"/>
                        <a:ext cx="3930650" cy="363537"/>
                      </a:xfrm>
                      <a:prstGeom prst="rect">
                        <a:avLst/>
                      </a:prstGeom>
                      <a:noFill/>
                      <a:ln>
                        <a:noFill/>
                      </a:ln>
                      <a:effectLst/>
                    </p:spPr>
                  </p:pic>
                </p:oleObj>
              </mc:Fallback>
            </mc:AlternateContent>
          </a:graphicData>
        </a:graphic>
      </p:graphicFrame>
      <p:graphicFrame>
        <p:nvGraphicFramePr>
          <p:cNvPr id="5" name="Object 9">
            <a:extLst>
              <a:ext uri="{FF2B5EF4-FFF2-40B4-BE49-F238E27FC236}">
                <a16:creationId xmlns:a16="http://schemas.microsoft.com/office/drawing/2014/main" id="{F4016126-A7ED-48D5-8502-120E659BAF32}"/>
              </a:ext>
            </a:extLst>
          </p:cNvPr>
          <p:cNvGraphicFramePr>
            <a:graphicFrameLocks noChangeAspect="1"/>
          </p:cNvGraphicFramePr>
          <p:nvPr>
            <p:extLst>
              <p:ext uri="{D42A27DB-BD31-4B8C-83A1-F6EECF244321}">
                <p14:modId xmlns:p14="http://schemas.microsoft.com/office/powerpoint/2010/main" val="3101323906"/>
              </p:ext>
            </p:extLst>
          </p:nvPr>
        </p:nvGraphicFramePr>
        <p:xfrm>
          <a:off x="5327650" y="4502150"/>
          <a:ext cx="3013075" cy="708025"/>
        </p:xfrm>
        <a:graphic>
          <a:graphicData uri="http://schemas.openxmlformats.org/presentationml/2006/ole">
            <mc:AlternateContent xmlns:mc="http://schemas.openxmlformats.org/markup-compatibility/2006">
              <mc:Choice xmlns:v="urn:schemas-microsoft-com:vml" Requires="v">
                <p:oleObj name="Equation" r:id="rId9" imgW="2006280" imgH="469800" progId="Equation.DSMT4">
                  <p:embed/>
                </p:oleObj>
              </mc:Choice>
              <mc:Fallback>
                <p:oleObj name="Equation" r:id="rId9" imgW="2006280" imgH="469800" progId="Equation.DSMT4">
                  <p:embed/>
                  <p:pic>
                    <p:nvPicPr>
                      <p:cNvPr id="19" name="Object 9">
                        <a:extLst>
                          <a:ext uri="{FF2B5EF4-FFF2-40B4-BE49-F238E27FC236}">
                            <a16:creationId xmlns:a16="http://schemas.microsoft.com/office/drawing/2014/main" id="{F0849582-2E61-43E1-9F8A-3218645EC495}"/>
                          </a:ext>
                        </a:extLst>
                      </p:cNvPr>
                      <p:cNvPicPr>
                        <a:picLocks noChangeAspect="1" noChangeArrowheads="1"/>
                      </p:cNvPicPr>
                      <p:nvPr/>
                    </p:nvPicPr>
                    <p:blipFill>
                      <a:blip r:embed="rId10"/>
                      <a:srcRect/>
                      <a:stretch>
                        <a:fillRect/>
                      </a:stretch>
                    </p:blipFill>
                    <p:spPr bwMode="auto">
                      <a:xfrm>
                        <a:off x="5327650" y="4502150"/>
                        <a:ext cx="3013075" cy="708025"/>
                      </a:xfrm>
                      <a:prstGeom prst="rect">
                        <a:avLst/>
                      </a:prstGeom>
                      <a:noFill/>
                      <a:ln>
                        <a:noFill/>
                      </a:ln>
                      <a:effectLst/>
                    </p:spPr>
                  </p:pic>
                </p:oleObj>
              </mc:Fallback>
            </mc:AlternateContent>
          </a:graphicData>
        </a:graphic>
      </p:graphicFrame>
      <p:graphicFrame>
        <p:nvGraphicFramePr>
          <p:cNvPr id="7" name="Object 9">
            <a:extLst>
              <a:ext uri="{FF2B5EF4-FFF2-40B4-BE49-F238E27FC236}">
                <a16:creationId xmlns:a16="http://schemas.microsoft.com/office/drawing/2014/main" id="{1679293E-4E08-4B63-8822-0759D3520889}"/>
              </a:ext>
            </a:extLst>
          </p:cNvPr>
          <p:cNvGraphicFramePr>
            <a:graphicFrameLocks noChangeAspect="1"/>
          </p:cNvGraphicFramePr>
          <p:nvPr>
            <p:extLst>
              <p:ext uri="{D42A27DB-BD31-4B8C-83A1-F6EECF244321}">
                <p14:modId xmlns:p14="http://schemas.microsoft.com/office/powerpoint/2010/main" val="3929757032"/>
              </p:ext>
            </p:extLst>
          </p:nvPr>
        </p:nvGraphicFramePr>
        <p:xfrm>
          <a:off x="5327650" y="3811588"/>
          <a:ext cx="1201738" cy="365125"/>
        </p:xfrm>
        <a:graphic>
          <a:graphicData uri="http://schemas.openxmlformats.org/presentationml/2006/ole">
            <mc:AlternateContent xmlns:mc="http://schemas.openxmlformats.org/markup-compatibility/2006">
              <mc:Choice xmlns:v="urn:schemas-microsoft-com:vml" Requires="v">
                <p:oleObj name="Equation" r:id="rId11" imgW="799920" imgH="241200" progId="Equation.DSMT4">
                  <p:embed/>
                </p:oleObj>
              </mc:Choice>
              <mc:Fallback>
                <p:oleObj name="Equation" r:id="rId11" imgW="799920" imgH="241200" progId="Equation.DSMT4">
                  <p:embed/>
                  <p:pic>
                    <p:nvPicPr>
                      <p:cNvPr id="9" name="Object 9">
                        <a:extLst>
                          <a:ext uri="{FF2B5EF4-FFF2-40B4-BE49-F238E27FC236}">
                            <a16:creationId xmlns:a16="http://schemas.microsoft.com/office/drawing/2014/main" id="{BD0865B5-97A3-4993-B9D1-19C566974D0F}"/>
                          </a:ext>
                        </a:extLst>
                      </p:cNvPr>
                      <p:cNvPicPr>
                        <a:picLocks noChangeAspect="1" noChangeArrowheads="1"/>
                      </p:cNvPicPr>
                      <p:nvPr/>
                    </p:nvPicPr>
                    <p:blipFill>
                      <a:blip r:embed="rId12"/>
                      <a:srcRect/>
                      <a:stretch>
                        <a:fillRect/>
                      </a:stretch>
                    </p:blipFill>
                    <p:spPr bwMode="auto">
                      <a:xfrm>
                        <a:off x="5327650" y="3811588"/>
                        <a:ext cx="1201738" cy="365125"/>
                      </a:xfrm>
                      <a:prstGeom prst="rect">
                        <a:avLst/>
                      </a:prstGeom>
                      <a:noFill/>
                      <a:ln>
                        <a:noFill/>
                      </a:ln>
                      <a:effectLst/>
                    </p:spPr>
                  </p:pic>
                </p:oleObj>
              </mc:Fallback>
            </mc:AlternateContent>
          </a:graphicData>
        </a:graphic>
      </p:graphicFrame>
      <p:graphicFrame>
        <p:nvGraphicFramePr>
          <p:cNvPr id="12" name="Object 9">
            <a:extLst>
              <a:ext uri="{FF2B5EF4-FFF2-40B4-BE49-F238E27FC236}">
                <a16:creationId xmlns:a16="http://schemas.microsoft.com/office/drawing/2014/main" id="{D80EFA26-BBA5-465D-AD03-568162194055}"/>
              </a:ext>
            </a:extLst>
          </p:cNvPr>
          <p:cNvGraphicFramePr>
            <a:graphicFrameLocks noChangeAspect="1"/>
          </p:cNvGraphicFramePr>
          <p:nvPr>
            <p:extLst>
              <p:ext uri="{D42A27DB-BD31-4B8C-83A1-F6EECF244321}">
                <p14:modId xmlns:p14="http://schemas.microsoft.com/office/powerpoint/2010/main" val="4111356145"/>
              </p:ext>
            </p:extLst>
          </p:nvPr>
        </p:nvGraphicFramePr>
        <p:xfrm>
          <a:off x="7704241" y="3625832"/>
          <a:ext cx="2898775" cy="941388"/>
        </p:xfrm>
        <a:graphic>
          <a:graphicData uri="http://schemas.openxmlformats.org/presentationml/2006/ole">
            <mc:AlternateContent xmlns:mc="http://schemas.openxmlformats.org/markup-compatibility/2006">
              <mc:Choice xmlns:v="urn:schemas-microsoft-com:vml" Requires="v">
                <p:oleObj name="Equation" r:id="rId13" imgW="1930320" imgH="622080" progId="Equation.DSMT4">
                  <p:embed/>
                </p:oleObj>
              </mc:Choice>
              <mc:Fallback>
                <p:oleObj name="Equation" r:id="rId13" imgW="1930320" imgH="622080" progId="Equation.DSMT4">
                  <p:embed/>
                  <p:pic>
                    <p:nvPicPr>
                      <p:cNvPr id="7" name="Object 9">
                        <a:extLst>
                          <a:ext uri="{FF2B5EF4-FFF2-40B4-BE49-F238E27FC236}">
                            <a16:creationId xmlns:a16="http://schemas.microsoft.com/office/drawing/2014/main" id="{1679293E-4E08-4B63-8822-0759D3520889}"/>
                          </a:ext>
                        </a:extLst>
                      </p:cNvPr>
                      <p:cNvPicPr>
                        <a:picLocks noChangeAspect="1" noChangeArrowheads="1"/>
                      </p:cNvPicPr>
                      <p:nvPr/>
                    </p:nvPicPr>
                    <p:blipFill>
                      <a:blip r:embed="rId14"/>
                      <a:srcRect/>
                      <a:stretch>
                        <a:fillRect/>
                      </a:stretch>
                    </p:blipFill>
                    <p:spPr bwMode="auto">
                      <a:xfrm>
                        <a:off x="7704241" y="3625832"/>
                        <a:ext cx="2898775" cy="941388"/>
                      </a:xfrm>
                      <a:prstGeom prst="rect">
                        <a:avLst/>
                      </a:prstGeom>
                      <a:noFill/>
                      <a:ln>
                        <a:noFill/>
                      </a:ln>
                      <a:effectLst/>
                    </p:spPr>
                  </p:pic>
                </p:oleObj>
              </mc:Fallback>
            </mc:AlternateContent>
          </a:graphicData>
        </a:graphic>
      </p:graphicFrame>
      <p:sp>
        <p:nvSpPr>
          <p:cNvPr id="13" name="Arrow: Right 12">
            <a:extLst>
              <a:ext uri="{FF2B5EF4-FFF2-40B4-BE49-F238E27FC236}">
                <a16:creationId xmlns:a16="http://schemas.microsoft.com/office/drawing/2014/main" id="{EF08BCDF-E7A9-414D-83A3-B4E22A2E347C}"/>
              </a:ext>
            </a:extLst>
          </p:cNvPr>
          <p:cNvSpPr/>
          <p:nvPr/>
        </p:nvSpPr>
        <p:spPr>
          <a:xfrm>
            <a:off x="6584881" y="3788736"/>
            <a:ext cx="1014689" cy="38654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Rearrange</a:t>
            </a:r>
          </a:p>
        </p:txBody>
      </p:sp>
      <p:graphicFrame>
        <p:nvGraphicFramePr>
          <p:cNvPr id="17" name="Object 9">
            <a:extLst>
              <a:ext uri="{FF2B5EF4-FFF2-40B4-BE49-F238E27FC236}">
                <a16:creationId xmlns:a16="http://schemas.microsoft.com/office/drawing/2014/main" id="{A322FF38-EE27-48FB-8B67-D71242BB1505}"/>
              </a:ext>
            </a:extLst>
          </p:cNvPr>
          <p:cNvGraphicFramePr>
            <a:graphicFrameLocks noChangeAspect="1"/>
          </p:cNvGraphicFramePr>
          <p:nvPr>
            <p:extLst>
              <p:ext uri="{D42A27DB-BD31-4B8C-83A1-F6EECF244321}">
                <p14:modId xmlns:p14="http://schemas.microsoft.com/office/powerpoint/2010/main" val="1344266277"/>
              </p:ext>
            </p:extLst>
          </p:nvPr>
        </p:nvGraphicFramePr>
        <p:xfrm>
          <a:off x="5358882" y="5227837"/>
          <a:ext cx="3013075" cy="778338"/>
        </p:xfrm>
        <a:graphic>
          <a:graphicData uri="http://schemas.openxmlformats.org/presentationml/2006/ole">
            <mc:AlternateContent xmlns:mc="http://schemas.openxmlformats.org/markup-compatibility/2006">
              <mc:Choice xmlns:v="urn:schemas-microsoft-com:vml" Requires="v">
                <p:oleObj name="Equation" r:id="rId15" imgW="2666880" imgH="685800" progId="Equation.DSMT4">
                  <p:embed/>
                </p:oleObj>
              </mc:Choice>
              <mc:Fallback>
                <p:oleObj name="Equation" r:id="rId15" imgW="2666880" imgH="685800" progId="Equation.DSMT4">
                  <p:embed/>
                  <p:pic>
                    <p:nvPicPr>
                      <p:cNvPr id="5" name="Object 9">
                        <a:extLst>
                          <a:ext uri="{FF2B5EF4-FFF2-40B4-BE49-F238E27FC236}">
                            <a16:creationId xmlns:a16="http://schemas.microsoft.com/office/drawing/2014/main" id="{71903E13-FD44-4721-BF63-6E508E5EBAF8}"/>
                          </a:ext>
                        </a:extLst>
                      </p:cNvPr>
                      <p:cNvPicPr>
                        <a:picLocks noChangeAspect="1" noChangeArrowheads="1"/>
                      </p:cNvPicPr>
                      <p:nvPr/>
                    </p:nvPicPr>
                    <p:blipFill>
                      <a:blip r:embed="rId16"/>
                      <a:srcRect/>
                      <a:stretch>
                        <a:fillRect/>
                      </a:stretch>
                    </p:blipFill>
                    <p:spPr bwMode="auto">
                      <a:xfrm>
                        <a:off x="5358882" y="5227837"/>
                        <a:ext cx="3013075" cy="77833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9000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1F0BE0-9A14-43A4-AF83-129CB1617A63}"/>
              </a:ext>
            </a:extLst>
          </p:cNvPr>
          <p:cNvPicPr>
            <a:picLocks noChangeAspect="1"/>
          </p:cNvPicPr>
          <p:nvPr/>
        </p:nvPicPr>
        <p:blipFill rotWithShape="1">
          <a:blip r:embed="rId3"/>
          <a:srcRect r="5080" b="3110"/>
          <a:stretch/>
        </p:blipFill>
        <p:spPr>
          <a:xfrm>
            <a:off x="3609975" y="1942406"/>
            <a:ext cx="5695950" cy="3996429"/>
          </a:xfrm>
          <a:prstGeom prst="rect">
            <a:avLst/>
          </a:prstGeom>
        </p:spPr>
      </p:pic>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7.6.2 Propeller Engine Scaling</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7. Find the Propeller Efficiency:</a:t>
            </a:r>
          </a:p>
          <a:p>
            <a:pPr marL="0" indent="0" eaLnBrk="1" hangingPunct="1">
              <a:spcBef>
                <a:spcPct val="20000"/>
              </a:spcBef>
              <a:buNone/>
            </a:pPr>
            <a:endParaRPr lang="en-US" altLang="en-US" dirty="0"/>
          </a:p>
        </p:txBody>
      </p:sp>
      <p:cxnSp>
        <p:nvCxnSpPr>
          <p:cNvPr id="5" name="Straight Arrow Connector 4">
            <a:extLst>
              <a:ext uri="{FF2B5EF4-FFF2-40B4-BE49-F238E27FC236}">
                <a16:creationId xmlns:a16="http://schemas.microsoft.com/office/drawing/2014/main" id="{5A18F170-F4F6-4BEF-8B42-B56B736FD71F}"/>
              </a:ext>
            </a:extLst>
          </p:cNvPr>
          <p:cNvCxnSpPr>
            <a:cxnSpLocks/>
          </p:cNvCxnSpPr>
          <p:nvPr/>
        </p:nvCxnSpPr>
        <p:spPr>
          <a:xfrm>
            <a:off x="4257675" y="3590462"/>
            <a:ext cx="714375"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 name="Straight Arrow Connector 8">
            <a:extLst>
              <a:ext uri="{FF2B5EF4-FFF2-40B4-BE49-F238E27FC236}">
                <a16:creationId xmlns:a16="http://schemas.microsoft.com/office/drawing/2014/main" id="{826C9D62-6013-4A75-A139-BE5E2BE8602E}"/>
              </a:ext>
            </a:extLst>
          </p:cNvPr>
          <p:cNvCxnSpPr>
            <a:cxnSpLocks/>
          </p:cNvCxnSpPr>
          <p:nvPr/>
        </p:nvCxnSpPr>
        <p:spPr>
          <a:xfrm flipV="1">
            <a:off x="4972050" y="3605210"/>
            <a:ext cx="0" cy="130922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 name="Oval 13">
            <a:extLst>
              <a:ext uri="{FF2B5EF4-FFF2-40B4-BE49-F238E27FC236}">
                <a16:creationId xmlns:a16="http://schemas.microsoft.com/office/drawing/2014/main" id="{AA9D62EB-1AF6-4198-9BB9-C14303539B1F}"/>
              </a:ext>
            </a:extLst>
          </p:cNvPr>
          <p:cNvSpPr/>
          <p:nvPr/>
        </p:nvSpPr>
        <p:spPr>
          <a:xfrm>
            <a:off x="5038724" y="2890835"/>
            <a:ext cx="352425" cy="266689"/>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2B102E5-62EF-4CDC-B3B0-89029E8DE046}"/>
              </a:ext>
            </a:extLst>
          </p:cNvPr>
          <p:cNvCxnSpPr>
            <a:cxnSpLocks/>
          </p:cNvCxnSpPr>
          <p:nvPr/>
        </p:nvCxnSpPr>
        <p:spPr>
          <a:xfrm flipV="1">
            <a:off x="4972049" y="3157524"/>
            <a:ext cx="242887" cy="44768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10" name="Object 9">
            <a:extLst>
              <a:ext uri="{FF2B5EF4-FFF2-40B4-BE49-F238E27FC236}">
                <a16:creationId xmlns:a16="http://schemas.microsoft.com/office/drawing/2014/main" id="{DAB05BE0-30EC-47FC-AD13-9694707AE031}"/>
              </a:ext>
            </a:extLst>
          </p:cNvPr>
          <p:cNvGraphicFramePr>
            <a:graphicFrameLocks noChangeAspect="1"/>
          </p:cNvGraphicFramePr>
          <p:nvPr>
            <p:extLst>
              <p:ext uri="{D42A27DB-BD31-4B8C-83A1-F6EECF244321}">
                <p14:modId xmlns:p14="http://schemas.microsoft.com/office/powerpoint/2010/main" val="4009969901"/>
              </p:ext>
            </p:extLst>
          </p:nvPr>
        </p:nvGraphicFramePr>
        <p:xfrm>
          <a:off x="1670844" y="2981314"/>
          <a:ext cx="877887" cy="268287"/>
        </p:xfrm>
        <a:graphic>
          <a:graphicData uri="http://schemas.openxmlformats.org/presentationml/2006/ole">
            <mc:AlternateContent xmlns:mc="http://schemas.openxmlformats.org/markup-compatibility/2006">
              <mc:Choice xmlns:v="urn:schemas-microsoft-com:vml" Requires="v">
                <p:oleObj name="Equation" r:id="rId4" imgW="583920" imgH="177480" progId="Equation.DSMT4">
                  <p:embed/>
                </p:oleObj>
              </mc:Choice>
              <mc:Fallback>
                <p:oleObj name="Equation" r:id="rId4" imgW="583920" imgH="177480" progId="Equation.DSMT4">
                  <p:embed/>
                  <p:pic>
                    <p:nvPicPr>
                      <p:cNvPr id="5" name="Object 9">
                        <a:extLst>
                          <a:ext uri="{FF2B5EF4-FFF2-40B4-BE49-F238E27FC236}">
                            <a16:creationId xmlns:a16="http://schemas.microsoft.com/office/drawing/2014/main" id="{F4016126-A7ED-48D5-8502-120E659BAF32}"/>
                          </a:ext>
                        </a:extLst>
                      </p:cNvPr>
                      <p:cNvPicPr>
                        <a:picLocks noChangeAspect="1" noChangeArrowheads="1"/>
                      </p:cNvPicPr>
                      <p:nvPr/>
                    </p:nvPicPr>
                    <p:blipFill>
                      <a:blip r:embed="rId5"/>
                      <a:srcRect/>
                      <a:stretch>
                        <a:fillRect/>
                      </a:stretch>
                    </p:blipFill>
                    <p:spPr bwMode="auto">
                      <a:xfrm>
                        <a:off x="1670844" y="2981314"/>
                        <a:ext cx="877887" cy="268287"/>
                      </a:xfrm>
                      <a:prstGeom prst="rect">
                        <a:avLst/>
                      </a:prstGeom>
                      <a:noFill/>
                      <a:ln>
                        <a:noFill/>
                      </a:ln>
                      <a:effectLst/>
                    </p:spPr>
                  </p:pic>
                </p:oleObj>
              </mc:Fallback>
            </mc:AlternateContent>
          </a:graphicData>
        </a:graphic>
      </p:graphicFrame>
      <p:graphicFrame>
        <p:nvGraphicFramePr>
          <p:cNvPr id="11" name="Object 9">
            <a:extLst>
              <a:ext uri="{FF2B5EF4-FFF2-40B4-BE49-F238E27FC236}">
                <a16:creationId xmlns:a16="http://schemas.microsoft.com/office/drawing/2014/main" id="{D8022570-3EA2-4291-9A2F-7B91F0151DB6}"/>
              </a:ext>
            </a:extLst>
          </p:cNvPr>
          <p:cNvGraphicFramePr>
            <a:graphicFrameLocks noChangeAspect="1"/>
          </p:cNvGraphicFramePr>
          <p:nvPr>
            <p:extLst>
              <p:ext uri="{D42A27DB-BD31-4B8C-83A1-F6EECF244321}">
                <p14:modId xmlns:p14="http://schemas.microsoft.com/office/powerpoint/2010/main" val="1751807083"/>
              </p:ext>
            </p:extLst>
          </p:nvPr>
        </p:nvGraphicFramePr>
        <p:xfrm>
          <a:off x="1670844" y="3295644"/>
          <a:ext cx="877886" cy="315233"/>
        </p:xfrm>
        <a:graphic>
          <a:graphicData uri="http://schemas.openxmlformats.org/presentationml/2006/ole">
            <mc:AlternateContent xmlns:mc="http://schemas.openxmlformats.org/markup-compatibility/2006">
              <mc:Choice xmlns:v="urn:schemas-microsoft-com:vml" Requires="v">
                <p:oleObj name="Equation" r:id="rId6" imgW="672840" imgH="241200" progId="Equation.DSMT4">
                  <p:embed/>
                </p:oleObj>
              </mc:Choice>
              <mc:Fallback>
                <p:oleObj name="Equation" r:id="rId6" imgW="672840" imgH="241200" progId="Equation.DSMT4">
                  <p:embed/>
                  <p:pic>
                    <p:nvPicPr>
                      <p:cNvPr id="17" name="Object 9">
                        <a:extLst>
                          <a:ext uri="{FF2B5EF4-FFF2-40B4-BE49-F238E27FC236}">
                            <a16:creationId xmlns:a16="http://schemas.microsoft.com/office/drawing/2014/main" id="{A322FF38-EE27-48FB-8B67-D71242BB1505}"/>
                          </a:ext>
                        </a:extLst>
                      </p:cNvPr>
                      <p:cNvPicPr>
                        <a:picLocks noChangeAspect="1" noChangeArrowheads="1"/>
                      </p:cNvPicPr>
                      <p:nvPr/>
                    </p:nvPicPr>
                    <p:blipFill>
                      <a:blip r:embed="rId7"/>
                      <a:srcRect/>
                      <a:stretch>
                        <a:fillRect/>
                      </a:stretch>
                    </p:blipFill>
                    <p:spPr bwMode="auto">
                      <a:xfrm>
                        <a:off x="1670844" y="3295644"/>
                        <a:ext cx="877886" cy="315233"/>
                      </a:xfrm>
                      <a:prstGeom prst="rect">
                        <a:avLst/>
                      </a:prstGeom>
                      <a:noFill/>
                      <a:ln>
                        <a:noFill/>
                      </a:ln>
                      <a:effectLst/>
                    </p:spPr>
                  </p:pic>
                </p:oleObj>
              </mc:Fallback>
            </mc:AlternateContent>
          </a:graphicData>
        </a:graphic>
      </p:graphicFrame>
      <p:graphicFrame>
        <p:nvGraphicFramePr>
          <p:cNvPr id="6" name="Object 9">
            <a:extLst>
              <a:ext uri="{FF2B5EF4-FFF2-40B4-BE49-F238E27FC236}">
                <a16:creationId xmlns:a16="http://schemas.microsoft.com/office/drawing/2014/main" id="{872DE4BD-9765-4A0D-A4CB-CCCD349B1281}"/>
              </a:ext>
            </a:extLst>
          </p:cNvPr>
          <p:cNvGraphicFramePr>
            <a:graphicFrameLocks noChangeAspect="1"/>
          </p:cNvGraphicFramePr>
          <p:nvPr>
            <p:extLst>
              <p:ext uri="{D42A27DB-BD31-4B8C-83A1-F6EECF244321}">
                <p14:modId xmlns:p14="http://schemas.microsoft.com/office/powerpoint/2010/main" val="3174732084"/>
              </p:ext>
            </p:extLst>
          </p:nvPr>
        </p:nvGraphicFramePr>
        <p:xfrm>
          <a:off x="1662113" y="4411928"/>
          <a:ext cx="993775" cy="363537"/>
        </p:xfrm>
        <a:graphic>
          <a:graphicData uri="http://schemas.openxmlformats.org/presentationml/2006/ole">
            <mc:AlternateContent xmlns:mc="http://schemas.openxmlformats.org/markup-compatibility/2006">
              <mc:Choice xmlns:v="urn:schemas-microsoft-com:vml" Requires="v">
                <p:oleObj name="Equation" r:id="rId8" imgW="660240" imgH="241200" progId="Equation.DSMT4">
                  <p:embed/>
                </p:oleObj>
              </mc:Choice>
              <mc:Fallback>
                <p:oleObj name="Equation" r:id="rId8" imgW="660240" imgH="241200" progId="Equation.DSMT4">
                  <p:embed/>
                  <p:pic>
                    <p:nvPicPr>
                      <p:cNvPr id="3" name="Object 9">
                        <a:extLst>
                          <a:ext uri="{FF2B5EF4-FFF2-40B4-BE49-F238E27FC236}">
                            <a16:creationId xmlns:a16="http://schemas.microsoft.com/office/drawing/2014/main" id="{5F6F5872-413A-45C2-B284-EBD251A962D0}"/>
                          </a:ext>
                        </a:extLst>
                      </p:cNvPr>
                      <p:cNvPicPr>
                        <a:picLocks noChangeAspect="1" noChangeArrowheads="1"/>
                      </p:cNvPicPr>
                      <p:nvPr/>
                    </p:nvPicPr>
                    <p:blipFill>
                      <a:blip r:embed="rId9"/>
                      <a:srcRect/>
                      <a:stretch>
                        <a:fillRect/>
                      </a:stretch>
                    </p:blipFill>
                    <p:spPr bwMode="auto">
                      <a:xfrm>
                        <a:off x="1662113" y="4411928"/>
                        <a:ext cx="993775" cy="363537"/>
                      </a:xfrm>
                      <a:prstGeom prst="rect">
                        <a:avLst/>
                      </a:prstGeom>
                      <a:noFill/>
                      <a:ln>
                        <a:noFill/>
                      </a:ln>
                      <a:effectLst/>
                    </p:spPr>
                  </p:pic>
                </p:oleObj>
              </mc:Fallback>
            </mc:AlternateContent>
          </a:graphicData>
        </a:graphic>
      </p:graphicFrame>
      <p:sp>
        <p:nvSpPr>
          <p:cNvPr id="7" name="Arrow: Right 6">
            <a:extLst>
              <a:ext uri="{FF2B5EF4-FFF2-40B4-BE49-F238E27FC236}">
                <a16:creationId xmlns:a16="http://schemas.microsoft.com/office/drawing/2014/main" id="{70A938E4-D507-493C-BC19-6F3C8962FAFF}"/>
              </a:ext>
            </a:extLst>
          </p:cNvPr>
          <p:cNvSpPr/>
          <p:nvPr/>
        </p:nvSpPr>
        <p:spPr>
          <a:xfrm rot="5400000">
            <a:off x="1776579" y="3747347"/>
            <a:ext cx="666418" cy="38654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sz="1200" dirty="0"/>
          </a:p>
        </p:txBody>
      </p:sp>
    </p:spTree>
    <p:extLst>
      <p:ext uri="{BB962C8B-B14F-4D97-AF65-F5344CB8AC3E}">
        <p14:creationId xmlns:p14="http://schemas.microsoft.com/office/powerpoint/2010/main" val="346311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7.6.2 Propeller Engine Scaling</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8. Now calculate C</a:t>
            </a:r>
            <a:r>
              <a:rPr lang="en-US" altLang="en-US" baseline="-25000" dirty="0"/>
              <a:t>F</a:t>
            </a:r>
            <a:r>
              <a:rPr lang="en-US" altLang="en-US" dirty="0"/>
              <a:t>:</a:t>
            </a:r>
          </a:p>
          <a:p>
            <a:pPr marL="0" indent="0" eaLnBrk="1" hangingPunct="1">
              <a:spcBef>
                <a:spcPct val="20000"/>
              </a:spcBef>
              <a:buNone/>
            </a:pPr>
            <a:endParaRPr lang="en-US" altLang="en-US" dirty="0"/>
          </a:p>
          <a:p>
            <a:pPr marL="0" indent="0">
              <a:buNone/>
            </a:pPr>
            <a:r>
              <a:rPr lang="en-US" altLang="en-US" dirty="0"/>
              <a:t>9. Finally, calculate T (the thrust) from C</a:t>
            </a:r>
            <a:r>
              <a:rPr lang="en-US" altLang="en-US" baseline="-25000" dirty="0"/>
              <a:t>F </a:t>
            </a:r>
            <a:r>
              <a:rPr lang="en-US" altLang="en-US" dirty="0"/>
              <a:t>:</a:t>
            </a:r>
          </a:p>
          <a:p>
            <a:pPr marL="0" indent="0" eaLnBrk="1" hangingPunct="1">
              <a:spcBef>
                <a:spcPct val="20000"/>
              </a:spcBef>
              <a:buNone/>
            </a:pPr>
            <a:endParaRPr lang="en-US" altLang="en-US" dirty="0"/>
          </a:p>
          <a:p>
            <a:pPr marL="0" indent="0" eaLnBrk="1" hangingPunct="1">
              <a:spcBef>
                <a:spcPct val="20000"/>
              </a:spcBef>
              <a:buNone/>
            </a:pPr>
            <a:r>
              <a:rPr lang="en-US" altLang="en-US" dirty="0"/>
              <a:t>Compare the Calculated thrust (</a:t>
            </a:r>
            <a:r>
              <a:rPr lang="en-US" altLang="en-US" dirty="0" err="1"/>
              <a:t>i.c.</a:t>
            </a:r>
            <a:r>
              <a:rPr lang="en-US" altLang="en-US" dirty="0"/>
              <a:t> 5.9kN) with the required thrust (5kN)</a:t>
            </a:r>
          </a:p>
          <a:p>
            <a:r>
              <a:rPr lang="en-US" altLang="en-US" dirty="0"/>
              <a:t>If deviation is large (&gt;50%), adjust initial values and iterate</a:t>
            </a:r>
          </a:p>
          <a:p>
            <a:r>
              <a:rPr lang="en-US" altLang="en-US" dirty="0"/>
              <a:t>If deviation is &lt;50%, one can trust main values, as real performance requires much more design details of the propellers. The values obtained are within preliminary design boundaries</a:t>
            </a:r>
          </a:p>
          <a:p>
            <a:pPr marL="0" indent="0" eaLnBrk="1" hangingPunct="1">
              <a:spcBef>
                <a:spcPct val="20000"/>
              </a:spcBef>
              <a:buNone/>
            </a:pPr>
            <a:endParaRPr lang="en-US" altLang="en-US" dirty="0"/>
          </a:p>
        </p:txBody>
      </p:sp>
      <p:graphicFrame>
        <p:nvGraphicFramePr>
          <p:cNvPr id="3" name="Object 9">
            <a:extLst>
              <a:ext uri="{FF2B5EF4-FFF2-40B4-BE49-F238E27FC236}">
                <a16:creationId xmlns:a16="http://schemas.microsoft.com/office/drawing/2014/main" id="{CC6A9946-3679-42D2-8935-95122C085E26}"/>
              </a:ext>
            </a:extLst>
          </p:cNvPr>
          <p:cNvGraphicFramePr>
            <a:graphicFrameLocks noChangeAspect="1"/>
          </p:cNvGraphicFramePr>
          <p:nvPr>
            <p:extLst>
              <p:ext uri="{D42A27DB-BD31-4B8C-83A1-F6EECF244321}">
                <p14:modId xmlns:p14="http://schemas.microsoft.com/office/powerpoint/2010/main" val="3344061822"/>
              </p:ext>
            </p:extLst>
          </p:nvPr>
        </p:nvGraphicFramePr>
        <p:xfrm>
          <a:off x="3835680" y="1519880"/>
          <a:ext cx="974725" cy="708025"/>
        </p:xfrm>
        <a:graphic>
          <a:graphicData uri="http://schemas.openxmlformats.org/presentationml/2006/ole">
            <mc:AlternateContent xmlns:mc="http://schemas.openxmlformats.org/markup-compatibility/2006">
              <mc:Choice xmlns:v="urn:schemas-microsoft-com:vml" Requires="v">
                <p:oleObj name="Equation" r:id="rId3" imgW="647640" imgH="469800" progId="Equation.DSMT4">
                  <p:embed/>
                </p:oleObj>
              </mc:Choice>
              <mc:Fallback>
                <p:oleObj name="Equation" r:id="rId3" imgW="647640" imgH="469800" progId="Equation.DSMT4">
                  <p:embed/>
                  <p:pic>
                    <p:nvPicPr>
                      <p:cNvPr id="20" name="Object 9">
                        <a:extLst>
                          <a:ext uri="{FF2B5EF4-FFF2-40B4-BE49-F238E27FC236}">
                            <a16:creationId xmlns:a16="http://schemas.microsoft.com/office/drawing/2014/main" id="{B85E7203-D98C-4CD2-936F-8E80383A265C}"/>
                          </a:ext>
                        </a:extLst>
                      </p:cNvPr>
                      <p:cNvPicPr>
                        <a:picLocks noChangeAspect="1" noChangeArrowheads="1"/>
                      </p:cNvPicPr>
                      <p:nvPr/>
                    </p:nvPicPr>
                    <p:blipFill>
                      <a:blip r:embed="rId4"/>
                      <a:srcRect/>
                      <a:stretch>
                        <a:fillRect/>
                      </a:stretch>
                    </p:blipFill>
                    <p:spPr bwMode="auto">
                      <a:xfrm>
                        <a:off x="3835680" y="1519880"/>
                        <a:ext cx="974725" cy="708025"/>
                      </a:xfrm>
                      <a:prstGeom prst="rect">
                        <a:avLst/>
                      </a:prstGeom>
                      <a:noFill/>
                      <a:ln>
                        <a:noFill/>
                      </a:ln>
                      <a:effectLst/>
                    </p:spPr>
                  </p:pic>
                </p:oleObj>
              </mc:Fallback>
            </mc:AlternateContent>
          </a:graphicData>
        </a:graphic>
      </p:graphicFrame>
      <p:graphicFrame>
        <p:nvGraphicFramePr>
          <p:cNvPr id="6" name="Object 9">
            <a:extLst>
              <a:ext uri="{FF2B5EF4-FFF2-40B4-BE49-F238E27FC236}">
                <a16:creationId xmlns:a16="http://schemas.microsoft.com/office/drawing/2014/main" id="{91CA6731-10D9-4338-88C3-06DA58F53200}"/>
              </a:ext>
            </a:extLst>
          </p:cNvPr>
          <p:cNvGraphicFramePr>
            <a:graphicFrameLocks noChangeAspect="1"/>
          </p:cNvGraphicFramePr>
          <p:nvPr>
            <p:extLst>
              <p:ext uri="{D42A27DB-BD31-4B8C-83A1-F6EECF244321}">
                <p14:modId xmlns:p14="http://schemas.microsoft.com/office/powerpoint/2010/main" val="4121921965"/>
              </p:ext>
            </p:extLst>
          </p:nvPr>
        </p:nvGraphicFramePr>
        <p:xfrm>
          <a:off x="6209195" y="1547813"/>
          <a:ext cx="3135313" cy="650875"/>
        </p:xfrm>
        <a:graphic>
          <a:graphicData uri="http://schemas.openxmlformats.org/presentationml/2006/ole">
            <mc:AlternateContent xmlns:mc="http://schemas.openxmlformats.org/markup-compatibility/2006">
              <mc:Choice xmlns:v="urn:schemas-microsoft-com:vml" Requires="v">
                <p:oleObj name="Equation" r:id="rId5" imgW="2082600" imgH="431640" progId="Equation.DSMT4">
                  <p:embed/>
                </p:oleObj>
              </mc:Choice>
              <mc:Fallback>
                <p:oleObj name="Equation" r:id="rId5" imgW="2082600" imgH="431640" progId="Equation.DSMT4">
                  <p:embed/>
                  <p:pic>
                    <p:nvPicPr>
                      <p:cNvPr id="3" name="Object 9">
                        <a:extLst>
                          <a:ext uri="{FF2B5EF4-FFF2-40B4-BE49-F238E27FC236}">
                            <a16:creationId xmlns:a16="http://schemas.microsoft.com/office/drawing/2014/main" id="{CC6A9946-3679-42D2-8935-95122C085E26}"/>
                          </a:ext>
                        </a:extLst>
                      </p:cNvPr>
                      <p:cNvPicPr>
                        <a:picLocks noChangeAspect="1" noChangeArrowheads="1"/>
                      </p:cNvPicPr>
                      <p:nvPr/>
                    </p:nvPicPr>
                    <p:blipFill>
                      <a:blip r:embed="rId6"/>
                      <a:srcRect/>
                      <a:stretch>
                        <a:fillRect/>
                      </a:stretch>
                    </p:blipFill>
                    <p:spPr bwMode="auto">
                      <a:xfrm>
                        <a:off x="6209195" y="1547813"/>
                        <a:ext cx="3135313" cy="650875"/>
                      </a:xfrm>
                      <a:prstGeom prst="rect">
                        <a:avLst/>
                      </a:prstGeom>
                      <a:noFill/>
                      <a:ln>
                        <a:noFill/>
                      </a:ln>
                      <a:effectLst/>
                    </p:spPr>
                  </p:pic>
                </p:oleObj>
              </mc:Fallback>
            </mc:AlternateContent>
          </a:graphicData>
        </a:graphic>
      </p:graphicFrame>
      <p:sp>
        <p:nvSpPr>
          <p:cNvPr id="7" name="Arrow: Right 6">
            <a:extLst>
              <a:ext uri="{FF2B5EF4-FFF2-40B4-BE49-F238E27FC236}">
                <a16:creationId xmlns:a16="http://schemas.microsoft.com/office/drawing/2014/main" id="{9E996502-EC4C-40AD-8486-5593B195AD28}"/>
              </a:ext>
            </a:extLst>
          </p:cNvPr>
          <p:cNvSpPr/>
          <p:nvPr/>
        </p:nvSpPr>
        <p:spPr>
          <a:xfrm>
            <a:off x="5002455" y="1679976"/>
            <a:ext cx="1014689" cy="38654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Rearrange</a:t>
            </a:r>
          </a:p>
        </p:txBody>
      </p:sp>
      <p:graphicFrame>
        <p:nvGraphicFramePr>
          <p:cNvPr id="9" name="Object 9">
            <a:extLst>
              <a:ext uri="{FF2B5EF4-FFF2-40B4-BE49-F238E27FC236}">
                <a16:creationId xmlns:a16="http://schemas.microsoft.com/office/drawing/2014/main" id="{7A0ABFFF-F6C7-4D70-8C72-2BCDE118040C}"/>
              </a:ext>
            </a:extLst>
          </p:cNvPr>
          <p:cNvGraphicFramePr>
            <a:graphicFrameLocks noChangeAspect="1"/>
          </p:cNvGraphicFramePr>
          <p:nvPr>
            <p:extLst>
              <p:ext uri="{D42A27DB-BD31-4B8C-83A1-F6EECF244321}">
                <p14:modId xmlns:p14="http://schemas.microsoft.com/office/powerpoint/2010/main" val="2384587872"/>
              </p:ext>
            </p:extLst>
          </p:nvPr>
        </p:nvGraphicFramePr>
        <p:xfrm>
          <a:off x="6209195" y="2357438"/>
          <a:ext cx="5168900" cy="727075"/>
        </p:xfrm>
        <a:graphic>
          <a:graphicData uri="http://schemas.openxmlformats.org/presentationml/2006/ole">
            <mc:AlternateContent xmlns:mc="http://schemas.openxmlformats.org/markup-compatibility/2006">
              <mc:Choice xmlns:v="urn:schemas-microsoft-com:vml" Requires="v">
                <p:oleObj name="Equation" r:id="rId7" imgW="3441600" imgH="482400" progId="Equation.DSMT4">
                  <p:embed/>
                </p:oleObj>
              </mc:Choice>
              <mc:Fallback>
                <p:oleObj name="Equation" r:id="rId7" imgW="3441600" imgH="482400" progId="Equation.DSMT4">
                  <p:embed/>
                  <p:pic>
                    <p:nvPicPr>
                      <p:cNvPr id="19" name="Object 9">
                        <a:extLst>
                          <a:ext uri="{FF2B5EF4-FFF2-40B4-BE49-F238E27FC236}">
                            <a16:creationId xmlns:a16="http://schemas.microsoft.com/office/drawing/2014/main" id="{AA1E5DE2-C2FE-4C1D-B82B-FDDC66749184}"/>
                          </a:ext>
                        </a:extLst>
                      </p:cNvPr>
                      <p:cNvPicPr>
                        <a:picLocks noChangeAspect="1" noChangeArrowheads="1"/>
                      </p:cNvPicPr>
                      <p:nvPr/>
                    </p:nvPicPr>
                    <p:blipFill>
                      <a:blip r:embed="rId8"/>
                      <a:srcRect/>
                      <a:stretch>
                        <a:fillRect/>
                      </a:stretch>
                    </p:blipFill>
                    <p:spPr bwMode="auto">
                      <a:xfrm>
                        <a:off x="6209195" y="2357438"/>
                        <a:ext cx="5168900" cy="7270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528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4D6237C0-7B07-4CD7-BC9E-36D06C8458FE}"/>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7"/>
            </a:pPr>
            <a:r>
              <a:rPr lang="en-US" dirty="0">
                <a:solidFill>
                  <a:schemeClr val="bg1"/>
                </a:solidFill>
              </a:rPr>
              <a:t>Preliminary Propulsion Sizing</a:t>
            </a:r>
          </a:p>
          <a:p>
            <a:pPr marL="192882" lvl="1" indent="0">
              <a:spcBef>
                <a:spcPts val="0"/>
              </a:spcBef>
              <a:buNone/>
            </a:pPr>
            <a:r>
              <a:rPr lang="en-US" sz="1800" dirty="0">
                <a:solidFill>
                  <a:schemeClr val="bg1">
                    <a:lumMod val="65000"/>
                  </a:schemeClr>
                </a:solidFill>
              </a:rPr>
              <a:t>7.1. Introduction </a:t>
            </a:r>
          </a:p>
          <a:p>
            <a:pPr marL="192882" lvl="1" indent="0">
              <a:spcBef>
                <a:spcPts val="0"/>
              </a:spcBef>
              <a:buNone/>
            </a:pPr>
            <a:r>
              <a:rPr lang="en-US" sz="1800" dirty="0">
                <a:solidFill>
                  <a:schemeClr val="bg1">
                    <a:lumMod val="65000"/>
                  </a:schemeClr>
                </a:solidFill>
              </a:rPr>
              <a:t>7.2. Gas Generators</a:t>
            </a:r>
          </a:p>
          <a:p>
            <a:pPr marL="192882" lvl="1" indent="0">
              <a:spcBef>
                <a:spcPts val="0"/>
              </a:spcBef>
              <a:buNone/>
            </a:pPr>
            <a:r>
              <a:rPr lang="en-US" sz="1800" dirty="0">
                <a:solidFill>
                  <a:schemeClr val="bg1">
                    <a:lumMod val="65000"/>
                  </a:schemeClr>
                </a:solidFill>
              </a:rPr>
              <a:t>7.3. Gas Turbine Thermodynamics (Recap)</a:t>
            </a:r>
          </a:p>
          <a:p>
            <a:pPr marL="192882" lvl="1" indent="0">
              <a:spcBef>
                <a:spcPts val="0"/>
              </a:spcBef>
              <a:buNone/>
            </a:pPr>
            <a:r>
              <a:rPr lang="en-US" sz="1600" dirty="0">
                <a:solidFill>
                  <a:schemeClr val="bg1">
                    <a:lumMod val="65000"/>
                  </a:schemeClr>
                </a:solidFill>
              </a:rPr>
              <a:t>	7.3.1 Ideal Cycle</a:t>
            </a:r>
          </a:p>
          <a:p>
            <a:pPr marL="192882" lvl="1" indent="0">
              <a:spcBef>
                <a:spcPts val="0"/>
              </a:spcBef>
              <a:buNone/>
            </a:pPr>
            <a:r>
              <a:rPr lang="en-US" sz="1600" dirty="0">
                <a:solidFill>
                  <a:schemeClr val="bg1">
                    <a:lumMod val="65000"/>
                  </a:schemeClr>
                </a:solidFill>
              </a:rPr>
              <a:t>	7.3.2 Gas Power &amp; Efficiency</a:t>
            </a:r>
          </a:p>
          <a:p>
            <a:pPr marL="192882" lvl="1" indent="0">
              <a:spcBef>
                <a:spcPts val="0"/>
              </a:spcBef>
              <a:buNone/>
            </a:pPr>
            <a:r>
              <a:rPr lang="en-US" sz="1600" dirty="0">
                <a:solidFill>
                  <a:schemeClr val="bg1">
                    <a:lumMod val="65000"/>
                  </a:schemeClr>
                </a:solidFill>
              </a:rPr>
              <a:t>	7.3.3 Real Processes</a:t>
            </a:r>
          </a:p>
          <a:p>
            <a:pPr marL="192882" lvl="1" indent="0">
              <a:spcBef>
                <a:spcPts val="0"/>
              </a:spcBef>
              <a:buNone/>
            </a:pPr>
            <a:r>
              <a:rPr lang="en-US" sz="1800" dirty="0">
                <a:solidFill>
                  <a:schemeClr val="bg1">
                    <a:lumMod val="65000"/>
                  </a:schemeClr>
                </a:solidFill>
              </a:rPr>
              <a:t>7.4. Gas Turbine Classifications &amp; Configurations</a:t>
            </a:r>
          </a:p>
          <a:p>
            <a:pPr marL="192882" lvl="1" indent="0">
              <a:spcBef>
                <a:spcPts val="0"/>
              </a:spcBef>
              <a:buNone/>
            </a:pPr>
            <a:r>
              <a:rPr lang="en-US" sz="1800" dirty="0">
                <a:solidFill>
                  <a:schemeClr val="bg1">
                    <a:lumMod val="65000"/>
                  </a:schemeClr>
                </a:solidFill>
              </a:rPr>
              <a:t>7.5. Governing Equations of Gas Turbines</a:t>
            </a:r>
          </a:p>
          <a:p>
            <a:pPr marL="192882" lvl="1" indent="0">
              <a:spcBef>
                <a:spcPts val="0"/>
              </a:spcBef>
              <a:buNone/>
            </a:pPr>
            <a:r>
              <a:rPr lang="en-US" sz="1800" dirty="0">
                <a:solidFill>
                  <a:schemeClr val="bg1"/>
                </a:solidFill>
              </a:rPr>
              <a:t>7.6. Engine Scaling techniques</a:t>
            </a:r>
          </a:p>
          <a:p>
            <a:pPr marL="192882" lvl="1" indent="0">
              <a:spcBef>
                <a:spcPts val="0"/>
              </a:spcBef>
              <a:buNone/>
            </a:pPr>
            <a:r>
              <a:rPr lang="en-US" sz="1600" dirty="0">
                <a:solidFill>
                  <a:schemeClr val="bg1"/>
                </a:solidFill>
              </a:rPr>
              <a:t>	7.6.1 Piston Engine Scaling</a:t>
            </a:r>
          </a:p>
          <a:p>
            <a:pPr marL="192882" lvl="1" indent="0">
              <a:spcBef>
                <a:spcPts val="0"/>
              </a:spcBef>
              <a:buNone/>
            </a:pPr>
            <a:r>
              <a:rPr lang="en-US" sz="1600" dirty="0">
                <a:solidFill>
                  <a:schemeClr val="bg1"/>
                </a:solidFill>
              </a:rPr>
              <a:t>	7.6.2 Propeller Engine Scaling</a:t>
            </a:r>
          </a:p>
          <a:p>
            <a:pPr marL="192882" lvl="1" indent="0">
              <a:spcBef>
                <a:spcPts val="0"/>
              </a:spcBef>
              <a:buNone/>
            </a:pPr>
            <a:r>
              <a:rPr lang="en-US" sz="1600" dirty="0">
                <a:solidFill>
                  <a:schemeClr val="bg1"/>
                </a:solidFill>
              </a:rPr>
              <a:t>	</a:t>
            </a:r>
            <a:r>
              <a:rPr lang="en-US" sz="1600" b="1" u="sng" dirty="0">
                <a:solidFill>
                  <a:schemeClr val="bg1"/>
                </a:solidFill>
              </a:rPr>
              <a:t>7.6.3 Turbojet Engine Scaling</a:t>
            </a:r>
          </a:p>
          <a:p>
            <a:pPr marL="192882" lvl="1" indent="0">
              <a:spcBef>
                <a:spcPts val="0"/>
              </a:spcBef>
              <a:buNone/>
            </a:pPr>
            <a:r>
              <a:rPr lang="en-US" sz="1600" dirty="0">
                <a:solidFill>
                  <a:schemeClr val="bg1"/>
                </a:solidFill>
              </a:rPr>
              <a:t>	7.6.4 Effects of Altitude and Velocity</a:t>
            </a:r>
          </a:p>
          <a:p>
            <a:pPr marL="192882" lvl="1" indent="0">
              <a:spcBef>
                <a:spcPts val="0"/>
              </a:spcBef>
              <a:buNone/>
            </a:pPr>
            <a:r>
              <a:rPr lang="en-US" sz="1800" dirty="0">
                <a:solidFill>
                  <a:schemeClr val="bg1"/>
                </a:solidFill>
              </a:rPr>
              <a:t>7.7. Engine Manufacturers &amp; Joint Programs</a:t>
            </a:r>
          </a:p>
          <a:p>
            <a:pPr marL="192882" lvl="1" indent="0">
              <a:spcBef>
                <a:spcPts val="0"/>
              </a:spcBef>
              <a:buNone/>
            </a:pPr>
            <a:r>
              <a:rPr lang="en-US" sz="1800" dirty="0">
                <a:solidFill>
                  <a:schemeClr val="bg1"/>
                </a:solidFill>
              </a:rPr>
              <a:t>7.8. Future Developments</a:t>
            </a:r>
          </a:p>
          <a:p>
            <a:pPr marL="192882" lvl="1" indent="0">
              <a:spcBef>
                <a:spcPts val="0"/>
              </a:spcBef>
              <a:buNone/>
            </a:pPr>
            <a:endParaRPr lang="en-US" sz="1800" dirty="0"/>
          </a:p>
          <a:p>
            <a:pPr marL="192882" lvl="1" indent="0">
              <a:spcBef>
                <a:spcPts val="0"/>
              </a:spcBef>
              <a:buNone/>
            </a:pPr>
            <a:endParaRPr lang="en-US" sz="1800" dirty="0"/>
          </a:p>
          <a:p>
            <a:pPr marL="192882" lvl="1" indent="0">
              <a:spcBef>
                <a:spcPts val="0"/>
              </a:spcBef>
              <a:buNone/>
            </a:pPr>
            <a:endParaRPr lang="en-US"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3077829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48F62-6C81-456A-94C9-AD229CD7FD85}"/>
              </a:ext>
            </a:extLst>
          </p:cNvPr>
          <p:cNvSpPr>
            <a:spLocks noGrp="1"/>
          </p:cNvSpPr>
          <p:nvPr>
            <p:ph type="title"/>
          </p:nvPr>
        </p:nvSpPr>
        <p:spPr/>
        <p:txBody>
          <a:bodyPr/>
          <a:lstStyle/>
          <a:p>
            <a:r>
              <a:rPr lang="en-US" dirty="0"/>
              <a:t>7.6.3 Engine Scaling (Wing-Mounted Engines)</a:t>
            </a:r>
          </a:p>
        </p:txBody>
      </p:sp>
      <p:sp>
        <p:nvSpPr>
          <p:cNvPr id="4" name="Content Placeholder 3">
            <a:extLst>
              <a:ext uri="{FF2B5EF4-FFF2-40B4-BE49-F238E27FC236}">
                <a16:creationId xmlns:a16="http://schemas.microsoft.com/office/drawing/2014/main" id="{C6873B2C-CD0D-41CB-9C73-FC771A49B51A}"/>
              </a:ext>
            </a:extLst>
          </p:cNvPr>
          <p:cNvSpPr>
            <a:spLocks noGrp="1"/>
          </p:cNvSpPr>
          <p:nvPr>
            <p:ph idx="1"/>
          </p:nvPr>
        </p:nvSpPr>
        <p:spPr>
          <a:xfrm>
            <a:off x="609601" y="1600207"/>
            <a:ext cx="10615326" cy="4108119"/>
          </a:xfrm>
        </p:spPr>
        <p:txBody>
          <a:bodyPr/>
          <a:lstStyle/>
          <a:p>
            <a:r>
              <a:rPr lang="en-US" altLang="en-US" sz="2000" b="0" dirty="0"/>
              <a:t>Engine size and thrust are related. The engine can be </a:t>
            </a:r>
            <a:r>
              <a:rPr lang="en-US" altLang="en-US" sz="2000" b="1" i="1" dirty="0"/>
              <a:t>Rubberized</a:t>
            </a:r>
            <a:r>
              <a:rPr lang="en-US" altLang="en-US" sz="2000" b="0" dirty="0"/>
              <a:t> for fast size estimations:</a:t>
            </a:r>
          </a:p>
        </p:txBody>
      </p:sp>
      <p:pic>
        <p:nvPicPr>
          <p:cNvPr id="5" name="Picture 53" descr="warning">
            <a:extLst>
              <a:ext uri="{FF2B5EF4-FFF2-40B4-BE49-F238E27FC236}">
                <a16:creationId xmlns:a16="http://schemas.microsoft.com/office/drawing/2014/main" id="{6BDE9AF6-8B36-4728-83C6-D4DB3EC0062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39500" y="3231469"/>
            <a:ext cx="6858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E72A6E4E-FEC8-4A63-9FD1-C5F2120FEF3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2387" t="3216" r="2848" b="5665"/>
          <a:stretch/>
        </p:blipFill>
        <p:spPr bwMode="auto">
          <a:xfrm>
            <a:off x="608226" y="2188029"/>
            <a:ext cx="4985445" cy="3309257"/>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a:extLst>
              <a:ext uri="{FF2B5EF4-FFF2-40B4-BE49-F238E27FC236}">
                <a16:creationId xmlns:a16="http://schemas.microsoft.com/office/drawing/2014/main" id="{78467BD8-8A3C-4ABA-A1F4-15FDBF71CEB6}"/>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1639" t="3216" r="2773" b="5665"/>
          <a:stretch/>
        </p:blipFill>
        <p:spPr bwMode="auto">
          <a:xfrm>
            <a:off x="6096000" y="2188029"/>
            <a:ext cx="4913564" cy="3069764"/>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0099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48F62-6C81-456A-94C9-AD229CD7FD85}"/>
              </a:ext>
            </a:extLst>
          </p:cNvPr>
          <p:cNvSpPr>
            <a:spLocks noGrp="1"/>
          </p:cNvSpPr>
          <p:nvPr>
            <p:ph type="title"/>
          </p:nvPr>
        </p:nvSpPr>
        <p:spPr/>
        <p:txBody>
          <a:bodyPr/>
          <a:lstStyle/>
          <a:p>
            <a:r>
              <a:rPr lang="en-US" dirty="0"/>
              <a:t>Are you on track for this course?</a:t>
            </a:r>
          </a:p>
        </p:txBody>
      </p:sp>
      <p:sp>
        <p:nvSpPr>
          <p:cNvPr id="3" name="Content Placeholder 2">
            <a:extLst>
              <a:ext uri="{FF2B5EF4-FFF2-40B4-BE49-F238E27FC236}">
                <a16:creationId xmlns:a16="http://schemas.microsoft.com/office/drawing/2014/main" id="{FAB06AB7-7244-42D3-9D67-B3953A8C2257}"/>
              </a:ext>
            </a:extLst>
          </p:cNvPr>
          <p:cNvSpPr>
            <a:spLocks noGrp="1"/>
          </p:cNvSpPr>
          <p:nvPr>
            <p:ph idx="1"/>
          </p:nvPr>
        </p:nvSpPr>
        <p:spPr/>
        <p:txBody>
          <a:bodyPr/>
          <a:lstStyle/>
          <a:p>
            <a:pPr>
              <a:lnSpc>
                <a:spcPct val="150000"/>
              </a:lnSpc>
              <a:buFont typeface="Wingdings" panose="05000000000000000000" pitchFamily="2" charset="2"/>
              <a:buChar char="ü"/>
            </a:pPr>
            <a:r>
              <a:rPr lang="en-US" dirty="0"/>
              <a:t>Have you completed the class 1 weight estimation?</a:t>
            </a:r>
          </a:p>
          <a:p>
            <a:pPr>
              <a:lnSpc>
                <a:spcPct val="150000"/>
              </a:lnSpc>
              <a:buFont typeface="Wingdings" panose="05000000000000000000" pitchFamily="2" charset="2"/>
              <a:buChar char="ü"/>
            </a:pPr>
            <a:r>
              <a:rPr lang="en-US" dirty="0"/>
              <a:t>Have you calculated/verified the OEW, Mission Fuel Weight and MTOW?</a:t>
            </a:r>
          </a:p>
          <a:p>
            <a:pPr>
              <a:lnSpc>
                <a:spcPct val="150000"/>
              </a:lnSpc>
              <a:buFont typeface="Wingdings" panose="05000000000000000000" pitchFamily="2" charset="2"/>
              <a:buChar char="ü"/>
            </a:pPr>
            <a:r>
              <a:rPr lang="en-US" dirty="0"/>
              <a:t>Have you started the T/W – W/S diagram (Stall/Take-off)?</a:t>
            </a:r>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906814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F1123-423A-451E-845D-F2C9FDF599A9}"/>
              </a:ext>
            </a:extLst>
          </p:cNvPr>
          <p:cNvSpPr>
            <a:spLocks noGrp="1"/>
          </p:cNvSpPr>
          <p:nvPr>
            <p:ph type="title"/>
          </p:nvPr>
        </p:nvSpPr>
        <p:spPr/>
        <p:txBody>
          <a:bodyPr/>
          <a:lstStyle/>
          <a:p>
            <a:r>
              <a:rPr lang="en-US" dirty="0"/>
              <a:t>7.6.3 Engine Scaling</a:t>
            </a:r>
          </a:p>
        </p:txBody>
      </p:sp>
      <p:sp>
        <p:nvSpPr>
          <p:cNvPr id="3" name="Content Placeholder 2">
            <a:extLst>
              <a:ext uri="{FF2B5EF4-FFF2-40B4-BE49-F238E27FC236}">
                <a16:creationId xmlns:a16="http://schemas.microsoft.com/office/drawing/2014/main" id="{C3D064C1-0493-4372-A196-A35E4CFE1B73}"/>
              </a:ext>
            </a:extLst>
          </p:cNvPr>
          <p:cNvSpPr>
            <a:spLocks noGrp="1"/>
          </p:cNvSpPr>
          <p:nvPr>
            <p:ph idx="1"/>
          </p:nvPr>
        </p:nvSpPr>
        <p:spPr/>
        <p:txBody>
          <a:bodyPr/>
          <a:lstStyle/>
          <a:p>
            <a:pPr marL="0" indent="0">
              <a:buNone/>
            </a:pPr>
            <a:r>
              <a:rPr lang="en-US" dirty="0"/>
              <a:t>Engine Scaling Equations:</a:t>
            </a:r>
          </a:p>
        </p:txBody>
      </p:sp>
      <p:pic>
        <p:nvPicPr>
          <p:cNvPr id="5" name="Picture 4">
            <a:extLst>
              <a:ext uri="{FF2B5EF4-FFF2-40B4-BE49-F238E27FC236}">
                <a16:creationId xmlns:a16="http://schemas.microsoft.com/office/drawing/2014/main" id="{02E4687F-2C64-4782-9CA9-AE3396600AD1}"/>
              </a:ext>
            </a:extLst>
          </p:cNvPr>
          <p:cNvPicPr>
            <a:picLocks noChangeAspect="1"/>
          </p:cNvPicPr>
          <p:nvPr/>
        </p:nvPicPr>
        <p:blipFill>
          <a:blip r:embed="rId3"/>
          <a:stretch>
            <a:fillRect/>
          </a:stretch>
        </p:blipFill>
        <p:spPr>
          <a:xfrm>
            <a:off x="2077935" y="4757315"/>
            <a:ext cx="2719388" cy="1187047"/>
          </a:xfrm>
          <a:prstGeom prst="rect">
            <a:avLst/>
          </a:prstGeom>
        </p:spPr>
      </p:pic>
      <p:pic>
        <p:nvPicPr>
          <p:cNvPr id="7" name="Picture 6">
            <a:extLst>
              <a:ext uri="{FF2B5EF4-FFF2-40B4-BE49-F238E27FC236}">
                <a16:creationId xmlns:a16="http://schemas.microsoft.com/office/drawing/2014/main" id="{0548370F-7C88-497D-AEB0-F30009B52722}"/>
              </a:ext>
            </a:extLst>
          </p:cNvPr>
          <p:cNvPicPr>
            <a:picLocks noChangeAspect="1"/>
          </p:cNvPicPr>
          <p:nvPr/>
        </p:nvPicPr>
        <p:blipFill>
          <a:blip r:embed="rId4"/>
          <a:stretch>
            <a:fillRect/>
          </a:stretch>
        </p:blipFill>
        <p:spPr>
          <a:xfrm>
            <a:off x="6405307" y="3592951"/>
            <a:ext cx="5030428" cy="2328728"/>
          </a:xfrm>
          <a:prstGeom prst="rect">
            <a:avLst/>
          </a:prstGeom>
        </p:spPr>
      </p:pic>
      <p:pic>
        <p:nvPicPr>
          <p:cNvPr id="9" name="Picture 8">
            <a:extLst>
              <a:ext uri="{FF2B5EF4-FFF2-40B4-BE49-F238E27FC236}">
                <a16:creationId xmlns:a16="http://schemas.microsoft.com/office/drawing/2014/main" id="{24A3E67E-113C-4BC1-B224-12109CD4E8B1}"/>
              </a:ext>
            </a:extLst>
          </p:cNvPr>
          <p:cNvPicPr>
            <a:picLocks noChangeAspect="1"/>
          </p:cNvPicPr>
          <p:nvPr/>
        </p:nvPicPr>
        <p:blipFill>
          <a:blip r:embed="rId5"/>
          <a:stretch>
            <a:fillRect/>
          </a:stretch>
        </p:blipFill>
        <p:spPr>
          <a:xfrm>
            <a:off x="6184138" y="1019505"/>
            <a:ext cx="5251597" cy="2482162"/>
          </a:xfrm>
          <a:prstGeom prst="rect">
            <a:avLst/>
          </a:prstGeom>
        </p:spPr>
      </p:pic>
      <p:pic>
        <p:nvPicPr>
          <p:cNvPr id="11" name="Picture 10">
            <a:extLst>
              <a:ext uri="{FF2B5EF4-FFF2-40B4-BE49-F238E27FC236}">
                <a16:creationId xmlns:a16="http://schemas.microsoft.com/office/drawing/2014/main" id="{9DB07755-2356-4A34-9AB2-84CA9A66FEA3}"/>
              </a:ext>
            </a:extLst>
          </p:cNvPr>
          <p:cNvPicPr>
            <a:picLocks noChangeAspect="1"/>
          </p:cNvPicPr>
          <p:nvPr/>
        </p:nvPicPr>
        <p:blipFill rotWithShape="1">
          <a:blip r:embed="rId6"/>
          <a:srcRect r="7301" b="16940"/>
          <a:stretch/>
        </p:blipFill>
        <p:spPr>
          <a:xfrm>
            <a:off x="1520778" y="2100685"/>
            <a:ext cx="3203212" cy="2656630"/>
          </a:xfrm>
          <a:prstGeom prst="rect">
            <a:avLst/>
          </a:prstGeom>
        </p:spPr>
      </p:pic>
    </p:spTree>
    <p:extLst>
      <p:ext uri="{BB962C8B-B14F-4D97-AF65-F5344CB8AC3E}">
        <p14:creationId xmlns:p14="http://schemas.microsoft.com/office/powerpoint/2010/main" val="1434652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7.6.3 Turbo-jet Engine Scaling</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ts val="0"/>
              </a:spcBef>
              <a:buNone/>
            </a:pPr>
            <a:r>
              <a:rPr lang="en-US" altLang="en-US" dirty="0"/>
              <a:t>How to scale a jet engine:</a:t>
            </a:r>
          </a:p>
          <a:p>
            <a:pPr marL="457200" indent="-457200">
              <a:lnSpc>
                <a:spcPct val="150000"/>
              </a:lnSpc>
              <a:spcBef>
                <a:spcPts val="0"/>
              </a:spcBef>
              <a:buFont typeface="+mj-lt"/>
              <a:buAutoNum type="arabicPeriod"/>
            </a:pPr>
            <a:r>
              <a:rPr lang="en-US" altLang="en-US" sz="2000" dirty="0"/>
              <a:t>Start from specified engine thrust (kW or kJ)</a:t>
            </a:r>
          </a:p>
          <a:p>
            <a:pPr marL="457200" indent="-457200" eaLnBrk="1" hangingPunct="1">
              <a:lnSpc>
                <a:spcPct val="150000"/>
              </a:lnSpc>
              <a:spcBef>
                <a:spcPts val="0"/>
              </a:spcBef>
              <a:buFont typeface="+mj-lt"/>
              <a:buAutoNum type="arabicPeriod"/>
            </a:pPr>
            <a:r>
              <a:rPr lang="en-US" altLang="en-US" sz="2000" dirty="0"/>
              <a:t>Look (online) for comparable engines and their specific data*</a:t>
            </a:r>
          </a:p>
          <a:p>
            <a:pPr marL="457200" indent="-457200">
              <a:lnSpc>
                <a:spcPct val="150000"/>
              </a:lnSpc>
              <a:spcBef>
                <a:spcPts val="0"/>
              </a:spcBef>
              <a:buFont typeface="+mj-lt"/>
              <a:buAutoNum type="arabicPeriod"/>
            </a:pPr>
            <a:r>
              <a:rPr lang="en-US" altLang="en-US" sz="2000" dirty="0"/>
              <a:t>Select an engine close to your thrust requirements</a:t>
            </a:r>
          </a:p>
          <a:p>
            <a:pPr marL="457200" indent="-457200">
              <a:lnSpc>
                <a:spcPct val="150000"/>
              </a:lnSpc>
              <a:spcBef>
                <a:spcPts val="0"/>
              </a:spcBef>
              <a:buFont typeface="+mj-lt"/>
              <a:buAutoNum type="arabicPeriod"/>
            </a:pPr>
            <a:r>
              <a:rPr lang="en-US" altLang="en-US" sz="2000" dirty="0"/>
              <a:t>Scale the engine thrust (see next slides)</a:t>
            </a:r>
          </a:p>
          <a:p>
            <a:pPr marL="457200" indent="-457200">
              <a:lnSpc>
                <a:spcPct val="150000"/>
              </a:lnSpc>
              <a:spcBef>
                <a:spcPts val="0"/>
              </a:spcBef>
              <a:buFont typeface="+mj-lt"/>
              <a:buAutoNum type="arabicPeriod"/>
            </a:pPr>
            <a:r>
              <a:rPr lang="en-US" altLang="en-US" sz="2000" dirty="0"/>
              <a:t>Scale the engine weight and size (see next slides)</a:t>
            </a:r>
          </a:p>
        </p:txBody>
      </p:sp>
      <p:pic>
        <p:nvPicPr>
          <p:cNvPr id="4098" name="Picture 2" descr="Turbofan Engine Model Science Kit Full Metal Twin Shaft Turbofan Engine  Aircraft Jet Engine Model 1000+ Pieces (Green White)">
            <a:extLst>
              <a:ext uri="{FF2B5EF4-FFF2-40B4-BE49-F238E27FC236}">
                <a16:creationId xmlns:a16="http://schemas.microsoft.com/office/drawing/2014/main" id="{99831C39-A055-EC5F-89D7-4062BEA64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892" y="1600207"/>
            <a:ext cx="4137810" cy="328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814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7.6.3 Turbo-jet Engine Scaling</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Consider the thrust equation:</a:t>
            </a:r>
          </a:p>
          <a:p>
            <a:pPr eaLnBrk="1" hangingPunct="1">
              <a:spcBef>
                <a:spcPct val="20000"/>
              </a:spcBef>
            </a:pPr>
            <a:endParaRPr lang="en-US" altLang="en-US" dirty="0"/>
          </a:p>
          <a:p>
            <a:pPr>
              <a:spcBef>
                <a:spcPts val="0"/>
              </a:spcBef>
            </a:pPr>
            <a:endParaRPr lang="en-US" altLang="en-US" dirty="0"/>
          </a:p>
          <a:p>
            <a:pPr>
              <a:spcBef>
                <a:spcPts val="0"/>
              </a:spcBef>
            </a:pPr>
            <a:endParaRPr lang="en-US" altLang="en-US" dirty="0"/>
          </a:p>
          <a:p>
            <a:pPr>
              <a:spcBef>
                <a:spcPts val="0"/>
              </a:spcBef>
            </a:pPr>
            <a:endParaRPr lang="en-US" altLang="en-US" dirty="0"/>
          </a:p>
          <a:p>
            <a:pPr>
              <a:spcBef>
                <a:spcPts val="0"/>
              </a:spcBef>
            </a:pPr>
            <a:r>
              <a:rPr lang="en-US" altLang="en-US" dirty="0"/>
              <a:t>The exit point j can be defined as the point where </a:t>
            </a:r>
            <a:r>
              <a:rPr lang="en-US" altLang="en-US" dirty="0" err="1"/>
              <a:t>c</a:t>
            </a:r>
            <a:r>
              <a:rPr lang="en-US" altLang="en-US" baseline="-25000" dirty="0" err="1"/>
              <a:t>j</a:t>
            </a:r>
            <a:r>
              <a:rPr lang="en-US" altLang="en-US" dirty="0"/>
              <a:t> = c</a:t>
            </a:r>
            <a:r>
              <a:rPr lang="en-US" altLang="en-US" baseline="-25000" dirty="0"/>
              <a:t>0</a:t>
            </a:r>
          </a:p>
          <a:p>
            <a:pPr>
              <a:spcBef>
                <a:spcPts val="0"/>
              </a:spcBef>
            </a:pPr>
            <a:r>
              <a:rPr lang="en-US" altLang="en-US" dirty="0"/>
              <a:t>When considering static thrust or gross thrust: </a:t>
            </a:r>
            <a:r>
              <a:rPr lang="en-US" altLang="en-US" sz="2800" dirty="0"/>
              <a:t>c</a:t>
            </a:r>
            <a:r>
              <a:rPr lang="en-US" altLang="en-US" sz="2800" baseline="-25000" dirty="0"/>
              <a:t>0 </a:t>
            </a:r>
            <a:r>
              <a:rPr lang="en-US" altLang="en-US" dirty="0"/>
              <a:t>= 0</a:t>
            </a:r>
          </a:p>
          <a:p>
            <a:pPr>
              <a:spcBef>
                <a:spcPts val="0"/>
              </a:spcBef>
            </a:pPr>
            <a:r>
              <a:rPr lang="en-US" altLang="en-US" dirty="0"/>
              <a:t>Jet velocity </a:t>
            </a:r>
            <a:r>
              <a:rPr lang="en-US" altLang="en-US" dirty="0" err="1"/>
              <a:t>c</a:t>
            </a:r>
            <a:r>
              <a:rPr lang="en-US" altLang="en-US" baseline="-25000" dirty="0" err="1"/>
              <a:t>j</a:t>
            </a:r>
            <a:r>
              <a:rPr lang="en-US" altLang="en-US" dirty="0"/>
              <a:t> is not a function of thrust, so thrust may between 2 conditions may be compared as:</a:t>
            </a:r>
          </a:p>
        </p:txBody>
      </p:sp>
      <p:graphicFrame>
        <p:nvGraphicFramePr>
          <p:cNvPr id="3" name="Object 9">
            <a:extLst>
              <a:ext uri="{FF2B5EF4-FFF2-40B4-BE49-F238E27FC236}">
                <a16:creationId xmlns:a16="http://schemas.microsoft.com/office/drawing/2014/main" id="{32AC5F0A-A44D-4F77-8D3A-74104EA881C2}"/>
              </a:ext>
            </a:extLst>
          </p:cNvPr>
          <p:cNvGraphicFramePr>
            <a:graphicFrameLocks noChangeAspect="1"/>
          </p:cNvGraphicFramePr>
          <p:nvPr>
            <p:extLst>
              <p:ext uri="{D42A27DB-BD31-4B8C-83A1-F6EECF244321}">
                <p14:modId xmlns:p14="http://schemas.microsoft.com/office/powerpoint/2010/main" val="1681853178"/>
              </p:ext>
            </p:extLst>
          </p:nvPr>
        </p:nvGraphicFramePr>
        <p:xfrm>
          <a:off x="4711700" y="2003425"/>
          <a:ext cx="2768600" cy="419100"/>
        </p:xfrm>
        <a:graphic>
          <a:graphicData uri="http://schemas.openxmlformats.org/presentationml/2006/ole">
            <mc:AlternateContent xmlns:mc="http://schemas.openxmlformats.org/markup-compatibility/2006">
              <mc:Choice xmlns:v="urn:schemas-microsoft-com:vml" Requires="v">
                <p:oleObj name="Equation" r:id="rId3" imgW="1841400" imgH="279360" progId="Equation.DSMT4">
                  <p:embed/>
                </p:oleObj>
              </mc:Choice>
              <mc:Fallback>
                <p:oleObj name="Equation" r:id="rId3" imgW="1841400" imgH="279360" progId="Equation.DSMT4">
                  <p:embed/>
                  <p:pic>
                    <p:nvPicPr>
                      <p:cNvPr id="13" name="Object 9">
                        <a:extLst>
                          <a:ext uri="{FF2B5EF4-FFF2-40B4-BE49-F238E27FC236}">
                            <a16:creationId xmlns:a16="http://schemas.microsoft.com/office/drawing/2014/main" id="{DE8885AC-575F-4A28-9D7E-75546C210BCD}"/>
                          </a:ext>
                        </a:extLst>
                      </p:cNvPr>
                      <p:cNvPicPr>
                        <a:picLocks noChangeAspect="1" noChangeArrowheads="1"/>
                      </p:cNvPicPr>
                      <p:nvPr/>
                    </p:nvPicPr>
                    <p:blipFill>
                      <a:blip r:embed="rId4"/>
                      <a:srcRect/>
                      <a:stretch>
                        <a:fillRect/>
                      </a:stretch>
                    </p:blipFill>
                    <p:spPr bwMode="auto">
                      <a:xfrm>
                        <a:off x="4711700" y="2003425"/>
                        <a:ext cx="2768600" cy="419100"/>
                      </a:xfrm>
                      <a:prstGeom prst="rect">
                        <a:avLst/>
                      </a:prstGeom>
                      <a:noFill/>
                      <a:ln>
                        <a:noFill/>
                      </a:ln>
                      <a:effectLst/>
                    </p:spPr>
                  </p:pic>
                </p:oleObj>
              </mc:Fallback>
            </mc:AlternateContent>
          </a:graphicData>
        </a:graphic>
      </p:graphicFrame>
      <p:sp>
        <p:nvSpPr>
          <p:cNvPr id="6" name="TextBox 5">
            <a:extLst>
              <a:ext uri="{FF2B5EF4-FFF2-40B4-BE49-F238E27FC236}">
                <a16:creationId xmlns:a16="http://schemas.microsoft.com/office/drawing/2014/main" id="{BEFD47A7-997F-4199-9E85-3B495BE6E8CE}"/>
              </a:ext>
            </a:extLst>
          </p:cNvPr>
          <p:cNvSpPr txBox="1"/>
          <p:nvPr/>
        </p:nvSpPr>
        <p:spPr>
          <a:xfrm>
            <a:off x="9027318" y="1912600"/>
            <a:ext cx="2771775" cy="1569660"/>
          </a:xfrm>
          <a:prstGeom prst="rect">
            <a:avLst/>
          </a:prstGeom>
          <a:noFill/>
        </p:spPr>
        <p:txBody>
          <a:bodyPr wrap="square">
            <a:spAutoFit/>
          </a:bodyPr>
          <a:lstStyle/>
          <a:p>
            <a:r>
              <a:rPr lang="en-US" altLang="en-US" sz="1200" dirty="0"/>
              <a:t>With </a:t>
            </a:r>
            <a:br>
              <a:rPr lang="en-US" altLang="en-US" sz="1200" dirty="0"/>
            </a:br>
            <a:r>
              <a:rPr lang="en-US" altLang="en-US" sz="1200" dirty="0"/>
              <a:t>m = mass flow rate per time [kg/s]</a:t>
            </a:r>
          </a:p>
          <a:p>
            <a:r>
              <a:rPr lang="en-US" altLang="en-US" sz="1200" dirty="0"/>
              <a:t>c = velocity [m/s]</a:t>
            </a:r>
          </a:p>
          <a:p>
            <a:r>
              <a:rPr lang="en-US" altLang="en-US" sz="1200" dirty="0"/>
              <a:t>P = atm. pressures in Pascal [Pa = N/m2]</a:t>
            </a:r>
          </a:p>
          <a:p>
            <a:r>
              <a:rPr lang="en-US" altLang="en-US" sz="1200" dirty="0"/>
              <a:t>Ae = nozzle effective area [m2]</a:t>
            </a:r>
          </a:p>
          <a:p>
            <a:r>
              <a:rPr lang="en-US" altLang="en-US" sz="1200" dirty="0"/>
              <a:t>T = thrust [N]</a:t>
            </a:r>
          </a:p>
          <a:p>
            <a:r>
              <a:rPr lang="en-US" sz="1200" dirty="0"/>
              <a:t>J = nozzle exit condition</a:t>
            </a:r>
          </a:p>
          <a:p>
            <a:r>
              <a:rPr lang="en-US" sz="1200" dirty="0"/>
              <a:t>0 = atmospheric condition</a:t>
            </a:r>
          </a:p>
        </p:txBody>
      </p:sp>
      <p:sp>
        <p:nvSpPr>
          <p:cNvPr id="9" name="Arrow: Right 8">
            <a:extLst>
              <a:ext uri="{FF2B5EF4-FFF2-40B4-BE49-F238E27FC236}">
                <a16:creationId xmlns:a16="http://schemas.microsoft.com/office/drawing/2014/main" id="{95297F52-B11D-4079-97E9-A3626B73FF45}"/>
              </a:ext>
            </a:extLst>
          </p:cNvPr>
          <p:cNvSpPr/>
          <p:nvPr/>
        </p:nvSpPr>
        <p:spPr>
          <a:xfrm>
            <a:off x="8660662" y="3580519"/>
            <a:ext cx="774851" cy="38654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sz="1200" dirty="0"/>
          </a:p>
        </p:txBody>
      </p:sp>
      <p:sp>
        <p:nvSpPr>
          <p:cNvPr id="11" name="TextBox 10">
            <a:extLst>
              <a:ext uri="{FF2B5EF4-FFF2-40B4-BE49-F238E27FC236}">
                <a16:creationId xmlns:a16="http://schemas.microsoft.com/office/drawing/2014/main" id="{D1E22D76-45E1-47D7-9D5F-4F876F81DCF7}"/>
              </a:ext>
            </a:extLst>
          </p:cNvPr>
          <p:cNvSpPr txBox="1"/>
          <p:nvPr/>
        </p:nvSpPr>
        <p:spPr>
          <a:xfrm>
            <a:off x="9642872" y="3580519"/>
            <a:ext cx="1388269" cy="369332"/>
          </a:xfrm>
          <a:prstGeom prst="rect">
            <a:avLst/>
          </a:prstGeom>
          <a:noFill/>
        </p:spPr>
        <p:txBody>
          <a:bodyPr wrap="square">
            <a:spAutoFit/>
          </a:bodyPr>
          <a:lstStyle/>
          <a:p>
            <a:pPr algn="ctr">
              <a:spcBef>
                <a:spcPts val="0"/>
              </a:spcBef>
            </a:pPr>
            <a:r>
              <a:rPr lang="en-US" altLang="en-US" dirty="0" err="1"/>
              <a:t>P</a:t>
            </a:r>
            <a:r>
              <a:rPr lang="en-US" altLang="en-US" sz="2000" baseline="-25000" dirty="0" err="1"/>
              <a:t>j</a:t>
            </a:r>
            <a:r>
              <a:rPr lang="en-US" altLang="en-US" dirty="0"/>
              <a:t> = P</a:t>
            </a:r>
            <a:r>
              <a:rPr lang="en-US" altLang="en-US" sz="2000" baseline="-25000" dirty="0"/>
              <a:t>0</a:t>
            </a:r>
            <a:endParaRPr lang="en-US" altLang="en-US" sz="1100" baseline="-25000" dirty="0"/>
          </a:p>
        </p:txBody>
      </p:sp>
      <p:sp>
        <p:nvSpPr>
          <p:cNvPr id="12" name="Arrow: Right 11">
            <a:extLst>
              <a:ext uri="{FF2B5EF4-FFF2-40B4-BE49-F238E27FC236}">
                <a16:creationId xmlns:a16="http://schemas.microsoft.com/office/drawing/2014/main" id="{B1C1604F-1225-4A63-AFBC-484D0CE70702}"/>
              </a:ext>
            </a:extLst>
          </p:cNvPr>
          <p:cNvSpPr/>
          <p:nvPr/>
        </p:nvSpPr>
        <p:spPr>
          <a:xfrm>
            <a:off x="8660662" y="4000727"/>
            <a:ext cx="774851" cy="38654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sz="1200" dirty="0"/>
          </a:p>
        </p:txBody>
      </p:sp>
      <p:graphicFrame>
        <p:nvGraphicFramePr>
          <p:cNvPr id="15" name="Object 9">
            <a:extLst>
              <a:ext uri="{FF2B5EF4-FFF2-40B4-BE49-F238E27FC236}">
                <a16:creationId xmlns:a16="http://schemas.microsoft.com/office/drawing/2014/main" id="{FCF83726-CB00-49A1-86F4-83EB007B1425}"/>
              </a:ext>
            </a:extLst>
          </p:cNvPr>
          <p:cNvGraphicFramePr>
            <a:graphicFrameLocks noChangeAspect="1"/>
          </p:cNvGraphicFramePr>
          <p:nvPr>
            <p:extLst>
              <p:ext uri="{D42A27DB-BD31-4B8C-83A1-F6EECF244321}">
                <p14:modId xmlns:p14="http://schemas.microsoft.com/office/powerpoint/2010/main" val="2861226611"/>
              </p:ext>
            </p:extLst>
          </p:nvPr>
        </p:nvGraphicFramePr>
        <p:xfrm>
          <a:off x="9993311" y="4052368"/>
          <a:ext cx="839787" cy="361950"/>
        </p:xfrm>
        <a:graphic>
          <a:graphicData uri="http://schemas.openxmlformats.org/presentationml/2006/ole">
            <mc:AlternateContent xmlns:mc="http://schemas.openxmlformats.org/markup-compatibility/2006">
              <mc:Choice xmlns:v="urn:schemas-microsoft-com:vml" Requires="v">
                <p:oleObj name="Equation" r:id="rId5" imgW="558720" imgH="241200" progId="Equation.DSMT4">
                  <p:embed/>
                </p:oleObj>
              </mc:Choice>
              <mc:Fallback>
                <p:oleObj name="Equation" r:id="rId5" imgW="558720" imgH="241200" progId="Equation.DSMT4">
                  <p:embed/>
                  <p:pic>
                    <p:nvPicPr>
                      <p:cNvPr id="3" name="Object 9">
                        <a:extLst>
                          <a:ext uri="{FF2B5EF4-FFF2-40B4-BE49-F238E27FC236}">
                            <a16:creationId xmlns:a16="http://schemas.microsoft.com/office/drawing/2014/main" id="{32AC5F0A-A44D-4F77-8D3A-74104EA881C2}"/>
                          </a:ext>
                        </a:extLst>
                      </p:cNvPr>
                      <p:cNvPicPr>
                        <a:picLocks noChangeAspect="1" noChangeArrowheads="1"/>
                      </p:cNvPicPr>
                      <p:nvPr/>
                    </p:nvPicPr>
                    <p:blipFill>
                      <a:blip r:embed="rId6"/>
                      <a:srcRect/>
                      <a:stretch>
                        <a:fillRect/>
                      </a:stretch>
                    </p:blipFill>
                    <p:spPr bwMode="auto">
                      <a:xfrm>
                        <a:off x="9993311" y="4052368"/>
                        <a:ext cx="839787" cy="361950"/>
                      </a:xfrm>
                      <a:prstGeom prst="rect">
                        <a:avLst/>
                      </a:prstGeom>
                      <a:noFill/>
                      <a:ln>
                        <a:noFill/>
                      </a:ln>
                      <a:effectLst/>
                    </p:spPr>
                  </p:pic>
                </p:oleObj>
              </mc:Fallback>
            </mc:AlternateContent>
          </a:graphicData>
        </a:graphic>
      </p:graphicFrame>
      <p:graphicFrame>
        <p:nvGraphicFramePr>
          <p:cNvPr id="16" name="Object 9">
            <a:extLst>
              <a:ext uri="{FF2B5EF4-FFF2-40B4-BE49-F238E27FC236}">
                <a16:creationId xmlns:a16="http://schemas.microsoft.com/office/drawing/2014/main" id="{3D103180-7AC1-4EEC-810A-CD8744E4EAE8}"/>
              </a:ext>
            </a:extLst>
          </p:cNvPr>
          <p:cNvGraphicFramePr>
            <a:graphicFrameLocks noChangeAspect="1"/>
          </p:cNvGraphicFramePr>
          <p:nvPr>
            <p:extLst>
              <p:ext uri="{D42A27DB-BD31-4B8C-83A1-F6EECF244321}">
                <p14:modId xmlns:p14="http://schemas.microsoft.com/office/powerpoint/2010/main" val="1591053054"/>
              </p:ext>
            </p:extLst>
          </p:nvPr>
        </p:nvGraphicFramePr>
        <p:xfrm>
          <a:off x="4759325" y="5052695"/>
          <a:ext cx="2673350" cy="838200"/>
        </p:xfrm>
        <a:graphic>
          <a:graphicData uri="http://schemas.openxmlformats.org/presentationml/2006/ole">
            <mc:AlternateContent xmlns:mc="http://schemas.openxmlformats.org/markup-compatibility/2006">
              <mc:Choice xmlns:v="urn:schemas-microsoft-com:vml" Requires="v">
                <p:oleObj name="Equation" r:id="rId7" imgW="1777680" imgH="558720" progId="Equation.DSMT4">
                  <p:embed/>
                </p:oleObj>
              </mc:Choice>
              <mc:Fallback>
                <p:oleObj name="Equation" r:id="rId7" imgW="1777680" imgH="558720" progId="Equation.DSMT4">
                  <p:embed/>
                  <p:pic>
                    <p:nvPicPr>
                      <p:cNvPr id="3" name="Object 9">
                        <a:extLst>
                          <a:ext uri="{FF2B5EF4-FFF2-40B4-BE49-F238E27FC236}">
                            <a16:creationId xmlns:a16="http://schemas.microsoft.com/office/drawing/2014/main" id="{32AC5F0A-A44D-4F77-8D3A-74104EA881C2}"/>
                          </a:ext>
                        </a:extLst>
                      </p:cNvPr>
                      <p:cNvPicPr>
                        <a:picLocks noChangeAspect="1" noChangeArrowheads="1"/>
                      </p:cNvPicPr>
                      <p:nvPr/>
                    </p:nvPicPr>
                    <p:blipFill>
                      <a:blip r:embed="rId8"/>
                      <a:srcRect/>
                      <a:stretch>
                        <a:fillRect/>
                      </a:stretch>
                    </p:blipFill>
                    <p:spPr bwMode="auto">
                      <a:xfrm>
                        <a:off x="4759325" y="5052695"/>
                        <a:ext cx="2673350" cy="8382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8784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7.6.3 Turbo-jet Engine Scaling</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Turbojet cross-sectional area (diameters) scales with mass flow:</a:t>
            </a:r>
          </a:p>
          <a:p>
            <a:pPr marL="0" indent="0" eaLnBrk="1" hangingPunct="1">
              <a:spcBef>
                <a:spcPct val="20000"/>
              </a:spcBef>
              <a:buNone/>
            </a:pPr>
            <a:endParaRPr lang="en-US" altLang="en-US" dirty="0"/>
          </a:p>
          <a:p>
            <a:pPr marL="0" indent="0" eaLnBrk="1" hangingPunct="1">
              <a:spcBef>
                <a:spcPct val="20000"/>
              </a:spcBef>
              <a:buNone/>
            </a:pPr>
            <a:endParaRPr lang="en-US" altLang="en-US" dirty="0"/>
          </a:p>
          <a:p>
            <a:pPr marL="0" indent="0" eaLnBrk="1" hangingPunct="1">
              <a:spcBef>
                <a:spcPct val="20000"/>
              </a:spcBef>
              <a:buNone/>
            </a:pPr>
            <a:endParaRPr lang="en-US" altLang="en-US" dirty="0"/>
          </a:p>
          <a:p>
            <a:pPr marL="0" indent="0" eaLnBrk="1" hangingPunct="1">
              <a:spcBef>
                <a:spcPct val="20000"/>
              </a:spcBef>
              <a:buNone/>
            </a:pPr>
            <a:r>
              <a:rPr lang="en-US" altLang="en-US" dirty="0"/>
              <a:t>Turbojet weight and size scaling is empirical, similar to piston engine scaling:</a:t>
            </a:r>
          </a:p>
          <a:p>
            <a:r>
              <a:rPr lang="en-US" altLang="en-US" dirty="0"/>
              <a:t>Weight scaling (0.8 &lt; a &lt; 1.3):</a:t>
            </a:r>
          </a:p>
          <a:p>
            <a:pPr eaLnBrk="1" hangingPunct="1">
              <a:spcBef>
                <a:spcPct val="20000"/>
              </a:spcBef>
            </a:pPr>
            <a:endParaRPr lang="en-US" altLang="en-US" dirty="0"/>
          </a:p>
          <a:p>
            <a:pPr>
              <a:spcBef>
                <a:spcPts val="0"/>
              </a:spcBef>
            </a:pPr>
            <a:endParaRPr lang="en-US" altLang="en-US" dirty="0"/>
          </a:p>
          <a:p>
            <a:pPr>
              <a:spcBef>
                <a:spcPts val="0"/>
              </a:spcBef>
            </a:pPr>
            <a:r>
              <a:rPr lang="en-US" altLang="en-US" dirty="0"/>
              <a:t>Length scaling (0.8 &lt; a &lt; 1.3):</a:t>
            </a:r>
          </a:p>
        </p:txBody>
      </p:sp>
      <p:graphicFrame>
        <p:nvGraphicFramePr>
          <p:cNvPr id="10" name="Object 9">
            <a:extLst>
              <a:ext uri="{FF2B5EF4-FFF2-40B4-BE49-F238E27FC236}">
                <a16:creationId xmlns:a16="http://schemas.microsoft.com/office/drawing/2014/main" id="{BE30562F-F15B-46C9-9FA8-4B6EC03982C6}"/>
              </a:ext>
            </a:extLst>
          </p:cNvPr>
          <p:cNvGraphicFramePr>
            <a:graphicFrameLocks noChangeAspect="1"/>
          </p:cNvGraphicFramePr>
          <p:nvPr>
            <p:extLst>
              <p:ext uri="{D42A27DB-BD31-4B8C-83A1-F6EECF244321}">
                <p14:modId xmlns:p14="http://schemas.microsoft.com/office/powerpoint/2010/main" val="4059926731"/>
              </p:ext>
            </p:extLst>
          </p:nvPr>
        </p:nvGraphicFramePr>
        <p:xfrm>
          <a:off x="5483226" y="3892064"/>
          <a:ext cx="1412875" cy="784225"/>
        </p:xfrm>
        <a:graphic>
          <a:graphicData uri="http://schemas.openxmlformats.org/presentationml/2006/ole">
            <mc:AlternateContent xmlns:mc="http://schemas.openxmlformats.org/markup-compatibility/2006">
              <mc:Choice xmlns:v="urn:schemas-microsoft-com:vml" Requires="v">
                <p:oleObj name="Equation" r:id="rId3" imgW="939600" imgH="520560" progId="Equation.DSMT4">
                  <p:embed/>
                </p:oleObj>
              </mc:Choice>
              <mc:Fallback>
                <p:oleObj name="Equation" r:id="rId3" imgW="939600" imgH="520560" progId="Equation.DSMT4">
                  <p:embed/>
                  <p:pic>
                    <p:nvPicPr>
                      <p:cNvPr id="5" name="Object 9">
                        <a:extLst>
                          <a:ext uri="{FF2B5EF4-FFF2-40B4-BE49-F238E27FC236}">
                            <a16:creationId xmlns:a16="http://schemas.microsoft.com/office/drawing/2014/main" id="{5CC77447-9E1E-40C5-97B5-62ADBF1F9D3E}"/>
                          </a:ext>
                        </a:extLst>
                      </p:cNvPr>
                      <p:cNvPicPr>
                        <a:picLocks noChangeAspect="1" noChangeArrowheads="1"/>
                      </p:cNvPicPr>
                      <p:nvPr/>
                    </p:nvPicPr>
                    <p:blipFill>
                      <a:blip r:embed="rId4"/>
                      <a:srcRect/>
                      <a:stretch>
                        <a:fillRect/>
                      </a:stretch>
                    </p:blipFill>
                    <p:spPr bwMode="auto">
                      <a:xfrm>
                        <a:off x="5483226" y="3892064"/>
                        <a:ext cx="1412875" cy="784225"/>
                      </a:xfrm>
                      <a:prstGeom prst="rect">
                        <a:avLst/>
                      </a:prstGeom>
                      <a:noFill/>
                      <a:ln>
                        <a:noFill/>
                      </a:ln>
                      <a:effectLst/>
                    </p:spPr>
                  </p:pic>
                </p:oleObj>
              </mc:Fallback>
            </mc:AlternateContent>
          </a:graphicData>
        </a:graphic>
      </p:graphicFrame>
      <p:sp>
        <p:nvSpPr>
          <p:cNvPr id="7" name="TextBox 6">
            <a:extLst>
              <a:ext uri="{FF2B5EF4-FFF2-40B4-BE49-F238E27FC236}">
                <a16:creationId xmlns:a16="http://schemas.microsoft.com/office/drawing/2014/main" id="{EBED5FB1-3349-4F6E-84C5-3E523D7B372D}"/>
              </a:ext>
            </a:extLst>
          </p:cNvPr>
          <p:cNvSpPr txBox="1"/>
          <p:nvPr/>
        </p:nvSpPr>
        <p:spPr>
          <a:xfrm>
            <a:off x="4862512" y="5597349"/>
            <a:ext cx="2466975" cy="307777"/>
          </a:xfrm>
          <a:prstGeom prst="rect">
            <a:avLst/>
          </a:prstGeom>
          <a:solidFill>
            <a:srgbClr val="FFFF00"/>
          </a:solidFill>
          <a:ln>
            <a:solidFill>
              <a:schemeClr val="tx1"/>
            </a:solidFill>
          </a:ln>
        </p:spPr>
        <p:txBody>
          <a:bodyPr wrap="square">
            <a:spAutoFit/>
          </a:bodyPr>
          <a:lstStyle/>
          <a:p>
            <a:pPr>
              <a:spcBef>
                <a:spcPts val="0"/>
              </a:spcBef>
            </a:pPr>
            <a:r>
              <a:rPr lang="en-US" altLang="en-US" sz="1400" b="1" dirty="0"/>
              <a:t>For assignment 2, assume a = 1</a:t>
            </a:r>
          </a:p>
        </p:txBody>
      </p:sp>
      <p:graphicFrame>
        <p:nvGraphicFramePr>
          <p:cNvPr id="16" name="Object 15">
            <a:extLst>
              <a:ext uri="{FF2B5EF4-FFF2-40B4-BE49-F238E27FC236}">
                <a16:creationId xmlns:a16="http://schemas.microsoft.com/office/drawing/2014/main" id="{40BA634F-4BC6-4627-A528-D2EE112362B1}"/>
              </a:ext>
            </a:extLst>
          </p:cNvPr>
          <p:cNvGraphicFramePr>
            <a:graphicFrameLocks noChangeAspect="1"/>
          </p:cNvGraphicFramePr>
          <p:nvPr>
            <p:extLst>
              <p:ext uri="{D42A27DB-BD31-4B8C-83A1-F6EECF244321}">
                <p14:modId xmlns:p14="http://schemas.microsoft.com/office/powerpoint/2010/main" val="1319440782"/>
              </p:ext>
            </p:extLst>
          </p:nvPr>
        </p:nvGraphicFramePr>
        <p:xfrm>
          <a:off x="5513388" y="4712889"/>
          <a:ext cx="1565275" cy="860425"/>
        </p:xfrm>
        <a:graphic>
          <a:graphicData uri="http://schemas.openxmlformats.org/presentationml/2006/ole">
            <mc:AlternateContent xmlns:mc="http://schemas.openxmlformats.org/markup-compatibility/2006">
              <mc:Choice xmlns:v="urn:schemas-microsoft-com:vml" Requires="v">
                <p:oleObj name="Equation" r:id="rId5" imgW="1041120" imgH="571320" progId="Equation.DSMT4">
                  <p:embed/>
                </p:oleObj>
              </mc:Choice>
              <mc:Fallback>
                <p:oleObj name="Equation" r:id="rId5" imgW="1041120" imgH="571320" progId="Equation.DSMT4">
                  <p:embed/>
                  <p:pic>
                    <p:nvPicPr>
                      <p:cNvPr id="10" name="Object 9">
                        <a:extLst>
                          <a:ext uri="{FF2B5EF4-FFF2-40B4-BE49-F238E27FC236}">
                            <a16:creationId xmlns:a16="http://schemas.microsoft.com/office/drawing/2014/main" id="{BE30562F-F15B-46C9-9FA8-4B6EC03982C6}"/>
                          </a:ext>
                        </a:extLst>
                      </p:cNvPr>
                      <p:cNvPicPr>
                        <a:picLocks noChangeAspect="1" noChangeArrowheads="1"/>
                      </p:cNvPicPr>
                      <p:nvPr/>
                    </p:nvPicPr>
                    <p:blipFill>
                      <a:blip r:embed="rId6"/>
                      <a:srcRect/>
                      <a:stretch>
                        <a:fillRect/>
                      </a:stretch>
                    </p:blipFill>
                    <p:spPr bwMode="auto">
                      <a:xfrm>
                        <a:off x="5513388" y="4712889"/>
                        <a:ext cx="1565275" cy="860425"/>
                      </a:xfrm>
                      <a:prstGeom prst="rect">
                        <a:avLst/>
                      </a:prstGeom>
                      <a:noFill/>
                      <a:ln>
                        <a:noFill/>
                      </a:ln>
                      <a:effectLst/>
                    </p:spPr>
                  </p:pic>
                </p:oleObj>
              </mc:Fallback>
            </mc:AlternateContent>
          </a:graphicData>
        </a:graphic>
      </p:graphicFrame>
      <p:graphicFrame>
        <p:nvGraphicFramePr>
          <p:cNvPr id="17" name="Object 16">
            <a:extLst>
              <a:ext uri="{FF2B5EF4-FFF2-40B4-BE49-F238E27FC236}">
                <a16:creationId xmlns:a16="http://schemas.microsoft.com/office/drawing/2014/main" id="{334D12A5-862C-4BD8-A1E6-5067BC3B2ABA}"/>
              </a:ext>
            </a:extLst>
          </p:cNvPr>
          <p:cNvGraphicFramePr>
            <a:graphicFrameLocks noChangeAspect="1"/>
          </p:cNvGraphicFramePr>
          <p:nvPr>
            <p:extLst>
              <p:ext uri="{D42A27DB-BD31-4B8C-83A1-F6EECF244321}">
                <p14:modId xmlns:p14="http://schemas.microsoft.com/office/powerpoint/2010/main" val="1209110891"/>
              </p:ext>
            </p:extLst>
          </p:nvPr>
        </p:nvGraphicFramePr>
        <p:xfrm>
          <a:off x="7870032" y="2307760"/>
          <a:ext cx="2263774" cy="796417"/>
        </p:xfrm>
        <a:graphic>
          <a:graphicData uri="http://schemas.openxmlformats.org/presentationml/2006/ole">
            <mc:AlternateContent xmlns:mc="http://schemas.openxmlformats.org/markup-compatibility/2006">
              <mc:Choice xmlns:v="urn:schemas-microsoft-com:vml" Requires="v">
                <p:oleObj name="Equation" r:id="rId7" imgW="1371600" imgH="482400" progId="Equation.DSMT4">
                  <p:embed/>
                </p:oleObj>
              </mc:Choice>
              <mc:Fallback>
                <p:oleObj name="Equation" r:id="rId7" imgW="1371600" imgH="482400" progId="Equation.DSMT4">
                  <p:embed/>
                  <p:pic>
                    <p:nvPicPr>
                      <p:cNvPr id="10" name="Object 9">
                        <a:extLst>
                          <a:ext uri="{FF2B5EF4-FFF2-40B4-BE49-F238E27FC236}">
                            <a16:creationId xmlns:a16="http://schemas.microsoft.com/office/drawing/2014/main" id="{BE30562F-F15B-46C9-9FA8-4B6EC03982C6}"/>
                          </a:ext>
                        </a:extLst>
                      </p:cNvPr>
                      <p:cNvPicPr>
                        <a:picLocks noChangeAspect="1" noChangeArrowheads="1"/>
                      </p:cNvPicPr>
                      <p:nvPr/>
                    </p:nvPicPr>
                    <p:blipFill>
                      <a:blip r:embed="rId8"/>
                      <a:srcRect/>
                      <a:stretch>
                        <a:fillRect/>
                      </a:stretch>
                    </p:blipFill>
                    <p:spPr bwMode="auto">
                      <a:xfrm>
                        <a:off x="7870032" y="2307760"/>
                        <a:ext cx="2263774" cy="796417"/>
                      </a:xfrm>
                      <a:prstGeom prst="rect">
                        <a:avLst/>
                      </a:prstGeom>
                      <a:noFill/>
                      <a:ln>
                        <a:noFill/>
                      </a:ln>
                      <a:effectLst/>
                    </p:spPr>
                  </p:pic>
                </p:oleObj>
              </mc:Fallback>
            </mc:AlternateContent>
          </a:graphicData>
        </a:graphic>
      </p:graphicFrame>
      <p:graphicFrame>
        <p:nvGraphicFramePr>
          <p:cNvPr id="20" name="Object 9">
            <a:extLst>
              <a:ext uri="{FF2B5EF4-FFF2-40B4-BE49-F238E27FC236}">
                <a16:creationId xmlns:a16="http://schemas.microsoft.com/office/drawing/2014/main" id="{DD688818-64AF-454C-BFC1-DD349DE562C8}"/>
              </a:ext>
            </a:extLst>
          </p:cNvPr>
          <p:cNvGraphicFramePr>
            <a:graphicFrameLocks noChangeAspect="1"/>
          </p:cNvGraphicFramePr>
          <p:nvPr>
            <p:extLst>
              <p:ext uri="{D42A27DB-BD31-4B8C-83A1-F6EECF244321}">
                <p14:modId xmlns:p14="http://schemas.microsoft.com/office/powerpoint/2010/main" val="296184713"/>
              </p:ext>
            </p:extLst>
          </p:nvPr>
        </p:nvGraphicFramePr>
        <p:xfrm>
          <a:off x="2890838" y="2096369"/>
          <a:ext cx="3530600" cy="1219200"/>
        </p:xfrm>
        <a:graphic>
          <a:graphicData uri="http://schemas.openxmlformats.org/presentationml/2006/ole">
            <mc:AlternateContent xmlns:mc="http://schemas.openxmlformats.org/markup-compatibility/2006">
              <mc:Choice xmlns:v="urn:schemas-microsoft-com:vml" Requires="v">
                <p:oleObj name="Equation" r:id="rId9" imgW="2349360" imgH="812520" progId="Equation.DSMT4">
                  <p:embed/>
                </p:oleObj>
              </mc:Choice>
              <mc:Fallback>
                <p:oleObj name="Equation" r:id="rId9" imgW="2349360" imgH="812520" progId="Equation.DSMT4">
                  <p:embed/>
                  <p:pic>
                    <p:nvPicPr>
                      <p:cNvPr id="16" name="Object 9">
                        <a:extLst>
                          <a:ext uri="{FF2B5EF4-FFF2-40B4-BE49-F238E27FC236}">
                            <a16:creationId xmlns:a16="http://schemas.microsoft.com/office/drawing/2014/main" id="{3D103180-7AC1-4EEC-810A-CD8744E4EAE8}"/>
                          </a:ext>
                        </a:extLst>
                      </p:cNvPr>
                      <p:cNvPicPr>
                        <a:picLocks noChangeAspect="1" noChangeArrowheads="1"/>
                      </p:cNvPicPr>
                      <p:nvPr/>
                    </p:nvPicPr>
                    <p:blipFill>
                      <a:blip r:embed="rId10"/>
                      <a:srcRect/>
                      <a:stretch>
                        <a:fillRect/>
                      </a:stretch>
                    </p:blipFill>
                    <p:spPr bwMode="auto">
                      <a:xfrm>
                        <a:off x="2890838" y="2096369"/>
                        <a:ext cx="3530600" cy="1219200"/>
                      </a:xfrm>
                      <a:prstGeom prst="rect">
                        <a:avLst/>
                      </a:prstGeom>
                      <a:noFill/>
                      <a:ln>
                        <a:noFill/>
                      </a:ln>
                      <a:effectLst/>
                    </p:spPr>
                  </p:pic>
                </p:oleObj>
              </mc:Fallback>
            </mc:AlternateContent>
          </a:graphicData>
        </a:graphic>
      </p:graphicFrame>
      <p:sp>
        <p:nvSpPr>
          <p:cNvPr id="21" name="Arrow: Right 20">
            <a:extLst>
              <a:ext uri="{FF2B5EF4-FFF2-40B4-BE49-F238E27FC236}">
                <a16:creationId xmlns:a16="http://schemas.microsoft.com/office/drawing/2014/main" id="{EEACF92A-3142-48F6-8279-81C80BDFA925}"/>
              </a:ext>
            </a:extLst>
          </p:cNvPr>
          <p:cNvSpPr/>
          <p:nvPr/>
        </p:nvSpPr>
        <p:spPr>
          <a:xfrm>
            <a:off x="6758309" y="2512694"/>
            <a:ext cx="774851" cy="38654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sz="1200" dirty="0"/>
          </a:p>
        </p:txBody>
      </p:sp>
    </p:spTree>
    <p:extLst>
      <p:ext uri="{BB962C8B-B14F-4D97-AF65-F5344CB8AC3E}">
        <p14:creationId xmlns:p14="http://schemas.microsoft.com/office/powerpoint/2010/main" val="3746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4D6237C0-7B07-4CD7-BC9E-36D06C8458FE}"/>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7"/>
            </a:pPr>
            <a:r>
              <a:rPr lang="en-US" dirty="0">
                <a:solidFill>
                  <a:schemeClr val="bg1"/>
                </a:solidFill>
              </a:rPr>
              <a:t>Preliminary Propulsion Sizing</a:t>
            </a:r>
          </a:p>
          <a:p>
            <a:pPr marL="192882" lvl="1" indent="0">
              <a:spcBef>
                <a:spcPts val="0"/>
              </a:spcBef>
              <a:buNone/>
            </a:pPr>
            <a:r>
              <a:rPr lang="en-US" sz="1800" dirty="0">
                <a:solidFill>
                  <a:schemeClr val="bg1">
                    <a:lumMod val="65000"/>
                  </a:schemeClr>
                </a:solidFill>
              </a:rPr>
              <a:t>7.1. Introduction </a:t>
            </a:r>
          </a:p>
          <a:p>
            <a:pPr marL="192882" lvl="1" indent="0">
              <a:spcBef>
                <a:spcPts val="0"/>
              </a:spcBef>
              <a:buNone/>
            </a:pPr>
            <a:r>
              <a:rPr lang="en-US" sz="1800" dirty="0">
                <a:solidFill>
                  <a:schemeClr val="bg1">
                    <a:lumMod val="65000"/>
                  </a:schemeClr>
                </a:solidFill>
              </a:rPr>
              <a:t>7.2. Gas Generators</a:t>
            </a:r>
          </a:p>
          <a:p>
            <a:pPr marL="192882" lvl="1" indent="0">
              <a:spcBef>
                <a:spcPts val="0"/>
              </a:spcBef>
              <a:buNone/>
            </a:pPr>
            <a:r>
              <a:rPr lang="en-US" sz="1800" dirty="0">
                <a:solidFill>
                  <a:schemeClr val="bg1">
                    <a:lumMod val="65000"/>
                  </a:schemeClr>
                </a:solidFill>
              </a:rPr>
              <a:t>7.3. Gas Turbine Thermodynamics (Recap)</a:t>
            </a:r>
          </a:p>
          <a:p>
            <a:pPr marL="192882" lvl="1" indent="0">
              <a:spcBef>
                <a:spcPts val="0"/>
              </a:spcBef>
              <a:buNone/>
            </a:pPr>
            <a:r>
              <a:rPr lang="en-US" sz="1600" dirty="0">
                <a:solidFill>
                  <a:schemeClr val="bg1">
                    <a:lumMod val="65000"/>
                  </a:schemeClr>
                </a:solidFill>
              </a:rPr>
              <a:t>	7.3.1 Ideal Cycle</a:t>
            </a:r>
          </a:p>
          <a:p>
            <a:pPr marL="192882" lvl="1" indent="0">
              <a:spcBef>
                <a:spcPts val="0"/>
              </a:spcBef>
              <a:buNone/>
            </a:pPr>
            <a:r>
              <a:rPr lang="en-US" sz="1600" dirty="0">
                <a:solidFill>
                  <a:schemeClr val="bg1">
                    <a:lumMod val="65000"/>
                  </a:schemeClr>
                </a:solidFill>
              </a:rPr>
              <a:t>	7.3.2 Gas Power &amp; Efficiency</a:t>
            </a:r>
          </a:p>
          <a:p>
            <a:pPr marL="192882" lvl="1" indent="0">
              <a:spcBef>
                <a:spcPts val="0"/>
              </a:spcBef>
              <a:buNone/>
            </a:pPr>
            <a:r>
              <a:rPr lang="en-US" sz="1600" dirty="0">
                <a:solidFill>
                  <a:schemeClr val="bg1">
                    <a:lumMod val="65000"/>
                  </a:schemeClr>
                </a:solidFill>
              </a:rPr>
              <a:t>	7.3.3 Real Processes</a:t>
            </a:r>
          </a:p>
          <a:p>
            <a:pPr marL="192882" lvl="1" indent="0">
              <a:spcBef>
                <a:spcPts val="0"/>
              </a:spcBef>
              <a:buNone/>
            </a:pPr>
            <a:r>
              <a:rPr lang="en-US" sz="1800" dirty="0">
                <a:solidFill>
                  <a:schemeClr val="bg1">
                    <a:lumMod val="65000"/>
                  </a:schemeClr>
                </a:solidFill>
              </a:rPr>
              <a:t>7.4. Gas Turbine Classifications &amp; Configurations</a:t>
            </a:r>
          </a:p>
          <a:p>
            <a:pPr marL="192882" lvl="1" indent="0">
              <a:spcBef>
                <a:spcPts val="0"/>
              </a:spcBef>
              <a:buNone/>
            </a:pPr>
            <a:r>
              <a:rPr lang="en-US" sz="1800" dirty="0">
                <a:solidFill>
                  <a:schemeClr val="bg1">
                    <a:lumMod val="65000"/>
                  </a:schemeClr>
                </a:solidFill>
              </a:rPr>
              <a:t>7.5. Governing Equations of Gas Turbines</a:t>
            </a:r>
          </a:p>
          <a:p>
            <a:pPr marL="192882" lvl="1" indent="0">
              <a:spcBef>
                <a:spcPts val="0"/>
              </a:spcBef>
              <a:buNone/>
            </a:pPr>
            <a:r>
              <a:rPr lang="en-US" sz="1800" dirty="0">
                <a:solidFill>
                  <a:schemeClr val="bg1"/>
                </a:solidFill>
              </a:rPr>
              <a:t>7.6. Engine Scaling techniques</a:t>
            </a:r>
          </a:p>
          <a:p>
            <a:pPr marL="192882" lvl="1" indent="0">
              <a:spcBef>
                <a:spcPts val="0"/>
              </a:spcBef>
              <a:buNone/>
            </a:pPr>
            <a:r>
              <a:rPr lang="en-US" sz="1600" dirty="0">
                <a:solidFill>
                  <a:schemeClr val="bg1"/>
                </a:solidFill>
              </a:rPr>
              <a:t>	7.6.1 Piston Engine Scaling</a:t>
            </a:r>
          </a:p>
          <a:p>
            <a:pPr marL="192882" lvl="1" indent="0">
              <a:spcBef>
                <a:spcPts val="0"/>
              </a:spcBef>
              <a:buNone/>
            </a:pPr>
            <a:r>
              <a:rPr lang="en-US" sz="1600" dirty="0">
                <a:solidFill>
                  <a:schemeClr val="bg1"/>
                </a:solidFill>
              </a:rPr>
              <a:t>	7.6.2 Propeller Engine Scaling</a:t>
            </a:r>
          </a:p>
          <a:p>
            <a:pPr marL="192882" lvl="1" indent="0">
              <a:spcBef>
                <a:spcPts val="0"/>
              </a:spcBef>
              <a:buNone/>
            </a:pPr>
            <a:r>
              <a:rPr lang="en-US" sz="1600" dirty="0">
                <a:solidFill>
                  <a:schemeClr val="bg1"/>
                </a:solidFill>
              </a:rPr>
              <a:t>	7.6.3 Turbojet Engine Scaling</a:t>
            </a:r>
          </a:p>
          <a:p>
            <a:pPr marL="192882" lvl="1" indent="0">
              <a:spcBef>
                <a:spcPts val="0"/>
              </a:spcBef>
              <a:buNone/>
            </a:pPr>
            <a:r>
              <a:rPr lang="en-US" sz="1600" dirty="0">
                <a:solidFill>
                  <a:schemeClr val="bg1"/>
                </a:solidFill>
              </a:rPr>
              <a:t>	</a:t>
            </a:r>
            <a:r>
              <a:rPr lang="en-US" sz="1600" b="1" u="sng" dirty="0">
                <a:solidFill>
                  <a:schemeClr val="bg1"/>
                </a:solidFill>
              </a:rPr>
              <a:t>7.6.4 Effects of Altitude and Velocity</a:t>
            </a:r>
          </a:p>
          <a:p>
            <a:pPr marL="192882" lvl="1" indent="0">
              <a:spcBef>
                <a:spcPts val="0"/>
              </a:spcBef>
              <a:buNone/>
            </a:pPr>
            <a:r>
              <a:rPr lang="en-US" sz="1800" dirty="0">
                <a:solidFill>
                  <a:schemeClr val="bg1"/>
                </a:solidFill>
              </a:rPr>
              <a:t>7.7. Engine Manufacturers &amp; Joint Programs</a:t>
            </a:r>
          </a:p>
          <a:p>
            <a:pPr marL="192882" lvl="1" indent="0">
              <a:spcBef>
                <a:spcPts val="0"/>
              </a:spcBef>
              <a:buNone/>
            </a:pPr>
            <a:r>
              <a:rPr lang="en-US" sz="1800" dirty="0">
                <a:solidFill>
                  <a:schemeClr val="bg1"/>
                </a:solidFill>
              </a:rPr>
              <a:t>7.8. Future Developments</a:t>
            </a:r>
          </a:p>
          <a:p>
            <a:pPr marL="192882" lvl="1" indent="0">
              <a:spcBef>
                <a:spcPts val="0"/>
              </a:spcBef>
              <a:buNone/>
            </a:pPr>
            <a:endParaRPr lang="en-US" sz="1800" dirty="0"/>
          </a:p>
          <a:p>
            <a:pPr marL="192882" lvl="1" indent="0">
              <a:spcBef>
                <a:spcPts val="0"/>
              </a:spcBef>
              <a:buNone/>
            </a:pPr>
            <a:endParaRPr lang="en-US" sz="1800" dirty="0"/>
          </a:p>
          <a:p>
            <a:pPr marL="192882" lvl="1" indent="0">
              <a:spcBef>
                <a:spcPts val="0"/>
              </a:spcBef>
              <a:buNone/>
            </a:pPr>
            <a:endParaRPr lang="en-US"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520030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7.6.4 Altitude and Velocity Effects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spcBef>
                <a:spcPts val="0"/>
              </a:spcBef>
              <a:buNone/>
            </a:pPr>
            <a:r>
              <a:rPr lang="en-US" altLang="en-US" dirty="0"/>
              <a:t>Altitude and velocity must be accounted for to scale a given thrust value from one flight condition to another: Atmospheric conditions at different altitudes are given by the International Standard Atmosphere</a:t>
            </a:r>
          </a:p>
          <a:p>
            <a:pPr>
              <a:spcBef>
                <a:spcPts val="0"/>
              </a:spcBef>
            </a:pPr>
            <a:r>
              <a:rPr lang="en-US" altLang="en-US" sz="2000" dirty="0"/>
              <a:t>Thrust T is proportional to mass flow:</a:t>
            </a:r>
          </a:p>
          <a:p>
            <a:pPr lvl="1">
              <a:spcBef>
                <a:spcPts val="0"/>
              </a:spcBef>
            </a:pPr>
            <a:r>
              <a:rPr lang="en-US" altLang="en-US" sz="1600" dirty="0"/>
              <a:t>With A and C constant, thrust is proportional to density</a:t>
            </a:r>
          </a:p>
          <a:p>
            <a:pPr>
              <a:spcBef>
                <a:spcPts val="0"/>
              </a:spcBef>
            </a:pPr>
            <a:endParaRPr lang="en-US" altLang="en-US" sz="2000" dirty="0"/>
          </a:p>
          <a:p>
            <a:pPr>
              <a:spcBef>
                <a:spcPts val="0"/>
              </a:spcBef>
            </a:pPr>
            <a:r>
              <a:rPr lang="en-US" altLang="en-US" sz="2000" dirty="0"/>
              <a:t>Assuming ideal gas law: </a:t>
            </a:r>
          </a:p>
          <a:p>
            <a:pPr>
              <a:spcBef>
                <a:spcPts val="0"/>
              </a:spcBef>
            </a:pPr>
            <a:endParaRPr lang="en-US" altLang="en-US" sz="2000" dirty="0"/>
          </a:p>
          <a:p>
            <a:pPr>
              <a:spcBef>
                <a:spcPts val="0"/>
              </a:spcBef>
            </a:pPr>
            <a:r>
              <a:rPr lang="en-US" altLang="en-US" sz="2000" dirty="0"/>
              <a:t>Thrust scales with altitude H (</a:t>
            </a:r>
            <a:r>
              <a:rPr lang="en-US" altLang="en-US" sz="2000" dirty="0" err="1"/>
              <a:t>w.r.t.</a:t>
            </a:r>
            <a:r>
              <a:rPr lang="en-US" altLang="en-US" sz="2000" dirty="0"/>
              <a:t> sea level SL) as follows:</a:t>
            </a:r>
          </a:p>
          <a:p>
            <a:pPr>
              <a:spcBef>
                <a:spcPts val="0"/>
              </a:spcBef>
            </a:pPr>
            <a:endParaRPr lang="en-US" altLang="en-US" sz="2000" b="1" dirty="0"/>
          </a:p>
          <a:p>
            <a:pPr>
              <a:spcBef>
                <a:spcPts val="0"/>
              </a:spcBef>
            </a:pPr>
            <a:r>
              <a:rPr lang="en-US" altLang="en-US" sz="2000" dirty="0"/>
              <a:t>Consider the thrust equation:</a:t>
            </a:r>
          </a:p>
          <a:p>
            <a:pPr lvl="1">
              <a:spcBef>
                <a:spcPts val="0"/>
              </a:spcBef>
            </a:pPr>
            <a:r>
              <a:rPr lang="en-US" altLang="en-US" sz="1600" dirty="0"/>
              <a:t>At high velocities c</a:t>
            </a:r>
            <a:r>
              <a:rPr lang="en-US" altLang="en-US" sz="1600" baseline="-25000" dirty="0"/>
              <a:t>a</a:t>
            </a:r>
            <a:r>
              <a:rPr lang="en-US" altLang="en-US" sz="1600" dirty="0"/>
              <a:t>, the </a:t>
            </a:r>
            <a:r>
              <a:rPr lang="en-US" altLang="en-US" sz="1600" dirty="0" err="1"/>
              <a:t>c</a:t>
            </a:r>
            <a:r>
              <a:rPr lang="en-US" altLang="en-US" sz="1600" baseline="-25000" dirty="0" err="1"/>
              <a:t>j</a:t>
            </a:r>
            <a:r>
              <a:rPr lang="en-US" altLang="en-US" sz="1600" dirty="0"/>
              <a:t>-c</a:t>
            </a:r>
            <a:r>
              <a:rPr lang="en-US" altLang="en-US" sz="1600" baseline="-25000" dirty="0"/>
              <a:t>a </a:t>
            </a:r>
            <a:r>
              <a:rPr lang="en-US" altLang="en-US" sz="1600" dirty="0"/>
              <a:t>term starts to reduce significantly</a:t>
            </a:r>
          </a:p>
          <a:p>
            <a:pPr lvl="1">
              <a:spcBef>
                <a:spcPts val="0"/>
              </a:spcBef>
            </a:pPr>
            <a:r>
              <a:rPr lang="en-US" altLang="en-US" sz="1600" dirty="0"/>
              <a:t>So an increase in aircraft velocity decreases thrust</a:t>
            </a:r>
          </a:p>
          <a:p>
            <a:pPr lvl="1">
              <a:spcBef>
                <a:spcPts val="0"/>
              </a:spcBef>
            </a:pPr>
            <a:r>
              <a:rPr lang="en-US" altLang="en-US" sz="1600" dirty="0"/>
              <a:t>However, increased velocity also increases ram effect, which compensates for loss of thrust</a:t>
            </a:r>
          </a:p>
          <a:p>
            <a:pPr>
              <a:spcBef>
                <a:spcPts val="0"/>
              </a:spcBef>
            </a:pPr>
            <a:endParaRPr lang="en-US" altLang="en-US" sz="2000" dirty="0"/>
          </a:p>
        </p:txBody>
      </p:sp>
      <p:graphicFrame>
        <p:nvGraphicFramePr>
          <p:cNvPr id="5" name="Object 9">
            <a:extLst>
              <a:ext uri="{FF2B5EF4-FFF2-40B4-BE49-F238E27FC236}">
                <a16:creationId xmlns:a16="http://schemas.microsoft.com/office/drawing/2014/main" id="{2CD326F3-6E60-48FD-B7D7-2DC4A55C485F}"/>
              </a:ext>
            </a:extLst>
          </p:cNvPr>
          <p:cNvGraphicFramePr>
            <a:graphicFrameLocks noChangeAspect="1"/>
          </p:cNvGraphicFramePr>
          <p:nvPr>
            <p:extLst>
              <p:ext uri="{D42A27DB-BD31-4B8C-83A1-F6EECF244321}">
                <p14:modId xmlns:p14="http://schemas.microsoft.com/office/powerpoint/2010/main" val="2796304297"/>
              </p:ext>
            </p:extLst>
          </p:nvPr>
        </p:nvGraphicFramePr>
        <p:xfrm>
          <a:off x="7839075" y="2900363"/>
          <a:ext cx="1452563" cy="420687"/>
        </p:xfrm>
        <a:graphic>
          <a:graphicData uri="http://schemas.openxmlformats.org/presentationml/2006/ole">
            <mc:AlternateContent xmlns:mc="http://schemas.openxmlformats.org/markup-compatibility/2006">
              <mc:Choice xmlns:v="urn:schemas-microsoft-com:vml" Requires="v">
                <p:oleObj name="Equation" r:id="rId3" imgW="965160" imgH="279360" progId="Equation.DSMT4">
                  <p:embed/>
                </p:oleObj>
              </mc:Choice>
              <mc:Fallback>
                <p:oleObj name="Equation" r:id="rId3" imgW="965160" imgH="279360" progId="Equation.DSMT4">
                  <p:embed/>
                  <p:pic>
                    <p:nvPicPr>
                      <p:cNvPr id="5" name="Object 9">
                        <a:extLst>
                          <a:ext uri="{FF2B5EF4-FFF2-40B4-BE49-F238E27FC236}">
                            <a16:creationId xmlns:a16="http://schemas.microsoft.com/office/drawing/2014/main" id="{5CC77447-9E1E-40C5-97B5-62ADBF1F9D3E}"/>
                          </a:ext>
                        </a:extLst>
                      </p:cNvPr>
                      <p:cNvPicPr>
                        <a:picLocks noChangeAspect="1" noChangeArrowheads="1"/>
                      </p:cNvPicPr>
                      <p:nvPr/>
                    </p:nvPicPr>
                    <p:blipFill>
                      <a:blip r:embed="rId4"/>
                      <a:srcRect/>
                      <a:stretch>
                        <a:fillRect/>
                      </a:stretch>
                    </p:blipFill>
                    <p:spPr bwMode="auto">
                      <a:xfrm>
                        <a:off x="7839075" y="2900363"/>
                        <a:ext cx="1452563" cy="420687"/>
                      </a:xfrm>
                      <a:prstGeom prst="rect">
                        <a:avLst/>
                      </a:prstGeom>
                      <a:noFill/>
                      <a:ln>
                        <a:noFill/>
                      </a:ln>
                      <a:effectLst/>
                    </p:spPr>
                  </p:pic>
                </p:oleObj>
              </mc:Fallback>
            </mc:AlternateContent>
          </a:graphicData>
        </a:graphic>
      </p:graphicFrame>
      <p:graphicFrame>
        <p:nvGraphicFramePr>
          <p:cNvPr id="6" name="Object 9">
            <a:extLst>
              <a:ext uri="{FF2B5EF4-FFF2-40B4-BE49-F238E27FC236}">
                <a16:creationId xmlns:a16="http://schemas.microsoft.com/office/drawing/2014/main" id="{D0C22151-D383-43A9-A102-DC1ADEDC3D50}"/>
              </a:ext>
            </a:extLst>
          </p:cNvPr>
          <p:cNvGraphicFramePr>
            <a:graphicFrameLocks noChangeAspect="1"/>
          </p:cNvGraphicFramePr>
          <p:nvPr>
            <p:extLst>
              <p:ext uri="{D42A27DB-BD31-4B8C-83A1-F6EECF244321}">
                <p14:modId xmlns:p14="http://schemas.microsoft.com/office/powerpoint/2010/main" val="2589908019"/>
              </p:ext>
            </p:extLst>
          </p:nvPr>
        </p:nvGraphicFramePr>
        <p:xfrm>
          <a:off x="7886700" y="3321361"/>
          <a:ext cx="1393825" cy="612775"/>
        </p:xfrm>
        <a:graphic>
          <a:graphicData uri="http://schemas.openxmlformats.org/presentationml/2006/ole">
            <mc:AlternateContent xmlns:mc="http://schemas.openxmlformats.org/markup-compatibility/2006">
              <mc:Choice xmlns:v="urn:schemas-microsoft-com:vml" Requires="v">
                <p:oleObj name="Equation" r:id="rId5" imgW="927000" imgH="406080" progId="Equation.DSMT4">
                  <p:embed/>
                </p:oleObj>
              </mc:Choice>
              <mc:Fallback>
                <p:oleObj name="Equation" r:id="rId5" imgW="927000" imgH="406080" progId="Equation.DSMT4">
                  <p:embed/>
                  <p:pic>
                    <p:nvPicPr>
                      <p:cNvPr id="5" name="Object 9">
                        <a:extLst>
                          <a:ext uri="{FF2B5EF4-FFF2-40B4-BE49-F238E27FC236}">
                            <a16:creationId xmlns:a16="http://schemas.microsoft.com/office/drawing/2014/main" id="{2CD326F3-6E60-48FD-B7D7-2DC4A55C485F}"/>
                          </a:ext>
                        </a:extLst>
                      </p:cNvPr>
                      <p:cNvPicPr>
                        <a:picLocks noChangeAspect="1" noChangeArrowheads="1"/>
                      </p:cNvPicPr>
                      <p:nvPr/>
                    </p:nvPicPr>
                    <p:blipFill>
                      <a:blip r:embed="rId6"/>
                      <a:srcRect/>
                      <a:stretch>
                        <a:fillRect/>
                      </a:stretch>
                    </p:blipFill>
                    <p:spPr bwMode="auto">
                      <a:xfrm>
                        <a:off x="7886700" y="3321361"/>
                        <a:ext cx="1393825" cy="612775"/>
                      </a:xfrm>
                      <a:prstGeom prst="rect">
                        <a:avLst/>
                      </a:prstGeom>
                      <a:noFill/>
                      <a:ln>
                        <a:noFill/>
                      </a:ln>
                      <a:effectLst/>
                    </p:spPr>
                  </p:pic>
                </p:oleObj>
              </mc:Fallback>
            </mc:AlternateContent>
          </a:graphicData>
        </a:graphic>
      </p:graphicFrame>
      <p:graphicFrame>
        <p:nvGraphicFramePr>
          <p:cNvPr id="8" name="Object 9">
            <a:extLst>
              <a:ext uri="{FF2B5EF4-FFF2-40B4-BE49-F238E27FC236}">
                <a16:creationId xmlns:a16="http://schemas.microsoft.com/office/drawing/2014/main" id="{B60A73D3-1CAD-46D2-A60B-527376DA71A6}"/>
              </a:ext>
            </a:extLst>
          </p:cNvPr>
          <p:cNvGraphicFramePr>
            <a:graphicFrameLocks noChangeAspect="1"/>
          </p:cNvGraphicFramePr>
          <p:nvPr>
            <p:extLst>
              <p:ext uri="{D42A27DB-BD31-4B8C-83A1-F6EECF244321}">
                <p14:modId xmlns:p14="http://schemas.microsoft.com/office/powerpoint/2010/main" val="2256399710"/>
              </p:ext>
            </p:extLst>
          </p:nvPr>
        </p:nvGraphicFramePr>
        <p:xfrm>
          <a:off x="7714456" y="4084637"/>
          <a:ext cx="1166812" cy="669925"/>
        </p:xfrm>
        <a:graphic>
          <a:graphicData uri="http://schemas.openxmlformats.org/presentationml/2006/ole">
            <mc:AlternateContent xmlns:mc="http://schemas.openxmlformats.org/markup-compatibility/2006">
              <mc:Choice xmlns:v="urn:schemas-microsoft-com:vml" Requires="v">
                <p:oleObj name="Equation" r:id="rId7" imgW="774360" imgH="444240" progId="Equation.DSMT4">
                  <p:embed/>
                </p:oleObj>
              </mc:Choice>
              <mc:Fallback>
                <p:oleObj name="Equation" r:id="rId7" imgW="774360" imgH="444240" progId="Equation.DSMT4">
                  <p:embed/>
                  <p:pic>
                    <p:nvPicPr>
                      <p:cNvPr id="6" name="Object 9">
                        <a:extLst>
                          <a:ext uri="{FF2B5EF4-FFF2-40B4-BE49-F238E27FC236}">
                            <a16:creationId xmlns:a16="http://schemas.microsoft.com/office/drawing/2014/main" id="{D0C22151-D383-43A9-A102-DC1ADEDC3D50}"/>
                          </a:ext>
                        </a:extLst>
                      </p:cNvPr>
                      <p:cNvPicPr>
                        <a:picLocks noChangeAspect="1" noChangeArrowheads="1"/>
                      </p:cNvPicPr>
                      <p:nvPr/>
                    </p:nvPicPr>
                    <p:blipFill>
                      <a:blip r:embed="rId8"/>
                      <a:srcRect/>
                      <a:stretch>
                        <a:fillRect/>
                      </a:stretch>
                    </p:blipFill>
                    <p:spPr bwMode="auto">
                      <a:xfrm>
                        <a:off x="7714456" y="4084637"/>
                        <a:ext cx="1166812" cy="669925"/>
                      </a:xfrm>
                      <a:prstGeom prst="rect">
                        <a:avLst/>
                      </a:prstGeom>
                      <a:noFill/>
                      <a:ln>
                        <a:noFill/>
                      </a:ln>
                      <a:effectLst/>
                    </p:spPr>
                  </p:pic>
                </p:oleObj>
              </mc:Fallback>
            </mc:AlternateContent>
          </a:graphicData>
        </a:graphic>
      </p:graphicFrame>
      <p:sp>
        <p:nvSpPr>
          <p:cNvPr id="9" name="TextBox 8">
            <a:extLst>
              <a:ext uri="{FF2B5EF4-FFF2-40B4-BE49-F238E27FC236}">
                <a16:creationId xmlns:a16="http://schemas.microsoft.com/office/drawing/2014/main" id="{1627ADDD-90B1-4334-A53F-8C976F59535E}"/>
              </a:ext>
            </a:extLst>
          </p:cNvPr>
          <p:cNvSpPr txBox="1"/>
          <p:nvPr/>
        </p:nvSpPr>
        <p:spPr>
          <a:xfrm>
            <a:off x="9544050" y="4004100"/>
            <a:ext cx="2486025" cy="1015663"/>
          </a:xfrm>
          <a:prstGeom prst="rect">
            <a:avLst/>
          </a:prstGeom>
          <a:noFill/>
        </p:spPr>
        <p:txBody>
          <a:bodyPr wrap="square">
            <a:spAutoFit/>
          </a:bodyPr>
          <a:lstStyle/>
          <a:p>
            <a:r>
              <a:rPr lang="en-US" altLang="en-US" sz="1200" dirty="0"/>
              <a:t>With </a:t>
            </a:r>
            <a:br>
              <a:rPr lang="en-US" altLang="en-US" sz="1200" dirty="0"/>
            </a:br>
            <a:r>
              <a:rPr lang="el-GR" altLang="en-US" sz="1200" dirty="0"/>
              <a:t>ρ</a:t>
            </a:r>
            <a:r>
              <a:rPr lang="en-US" altLang="en-US" sz="1200" dirty="0"/>
              <a:t> = atm. Density [kg/m3]</a:t>
            </a:r>
          </a:p>
          <a:p>
            <a:r>
              <a:rPr lang="en-US" altLang="en-US" sz="1200" dirty="0"/>
              <a:t>P = atm. pressures [Pascal] </a:t>
            </a:r>
          </a:p>
          <a:p>
            <a:r>
              <a:rPr lang="en-US" altLang="en-US" sz="1200" dirty="0"/>
              <a:t>t = atm. temperatures [Kelvin] </a:t>
            </a:r>
          </a:p>
          <a:p>
            <a:r>
              <a:rPr lang="en-US" altLang="en-US" sz="1200" dirty="0"/>
              <a:t>T = thrust [N]</a:t>
            </a:r>
            <a:endParaRPr lang="en-US" sz="1200" dirty="0"/>
          </a:p>
        </p:txBody>
      </p:sp>
      <p:sp>
        <p:nvSpPr>
          <p:cNvPr id="11" name="TextBox 10">
            <a:extLst>
              <a:ext uri="{FF2B5EF4-FFF2-40B4-BE49-F238E27FC236}">
                <a16:creationId xmlns:a16="http://schemas.microsoft.com/office/drawing/2014/main" id="{F5C23E5F-31A1-42C0-B8FE-32EB4F1A9DAA}"/>
              </a:ext>
            </a:extLst>
          </p:cNvPr>
          <p:cNvSpPr txBox="1"/>
          <p:nvPr/>
        </p:nvSpPr>
        <p:spPr>
          <a:xfrm>
            <a:off x="7477125" y="6071231"/>
            <a:ext cx="2952750" cy="523220"/>
          </a:xfrm>
          <a:prstGeom prst="rect">
            <a:avLst/>
          </a:prstGeom>
          <a:solidFill>
            <a:srgbClr val="FFFF00"/>
          </a:solidFill>
          <a:ln>
            <a:solidFill>
              <a:schemeClr val="tx1"/>
            </a:solidFill>
          </a:ln>
        </p:spPr>
        <p:txBody>
          <a:bodyPr wrap="square">
            <a:spAutoFit/>
          </a:bodyPr>
          <a:lstStyle/>
          <a:p>
            <a:pPr>
              <a:spcBef>
                <a:spcPts val="0"/>
              </a:spcBef>
            </a:pPr>
            <a:r>
              <a:rPr lang="en-US" altLang="en-US" sz="1400" b="1" dirty="0"/>
              <a:t>For assignment 2, scale thrust only with altitude, neglect velocity effects</a:t>
            </a:r>
          </a:p>
        </p:txBody>
      </p:sp>
      <p:graphicFrame>
        <p:nvGraphicFramePr>
          <p:cNvPr id="13" name="Object 9">
            <a:extLst>
              <a:ext uri="{FF2B5EF4-FFF2-40B4-BE49-F238E27FC236}">
                <a16:creationId xmlns:a16="http://schemas.microsoft.com/office/drawing/2014/main" id="{DE8885AC-575F-4A28-9D7E-75546C210BCD}"/>
              </a:ext>
            </a:extLst>
          </p:cNvPr>
          <p:cNvGraphicFramePr>
            <a:graphicFrameLocks noChangeAspect="1"/>
          </p:cNvGraphicFramePr>
          <p:nvPr>
            <p:extLst>
              <p:ext uri="{D42A27DB-BD31-4B8C-83A1-F6EECF244321}">
                <p14:modId xmlns:p14="http://schemas.microsoft.com/office/powerpoint/2010/main" val="525021160"/>
              </p:ext>
            </p:extLst>
          </p:nvPr>
        </p:nvGraphicFramePr>
        <p:xfrm>
          <a:off x="7886700" y="5032375"/>
          <a:ext cx="4200525" cy="419100"/>
        </p:xfrm>
        <a:graphic>
          <a:graphicData uri="http://schemas.openxmlformats.org/presentationml/2006/ole">
            <mc:AlternateContent xmlns:mc="http://schemas.openxmlformats.org/markup-compatibility/2006">
              <mc:Choice xmlns:v="urn:schemas-microsoft-com:vml" Requires="v">
                <p:oleObj name="Equation" r:id="rId9" imgW="2793960" imgH="279360" progId="Equation.DSMT4">
                  <p:embed/>
                </p:oleObj>
              </mc:Choice>
              <mc:Fallback>
                <p:oleObj name="Equation" r:id="rId9" imgW="2793960" imgH="279360" progId="Equation.DSMT4">
                  <p:embed/>
                  <p:pic>
                    <p:nvPicPr>
                      <p:cNvPr id="71" name="Object 9">
                        <a:extLst>
                          <a:ext uri="{FF2B5EF4-FFF2-40B4-BE49-F238E27FC236}">
                            <a16:creationId xmlns:a16="http://schemas.microsoft.com/office/drawing/2014/main" id="{C74A71ED-774B-4CDE-964F-33A014660976}"/>
                          </a:ext>
                        </a:extLst>
                      </p:cNvPr>
                      <p:cNvPicPr>
                        <a:picLocks noChangeAspect="1" noChangeArrowheads="1"/>
                      </p:cNvPicPr>
                      <p:nvPr/>
                    </p:nvPicPr>
                    <p:blipFill>
                      <a:blip r:embed="rId10"/>
                      <a:srcRect/>
                      <a:stretch>
                        <a:fillRect/>
                      </a:stretch>
                    </p:blipFill>
                    <p:spPr bwMode="auto">
                      <a:xfrm>
                        <a:off x="7886700" y="5032375"/>
                        <a:ext cx="4200525" cy="4191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78686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4D6237C0-7B07-4CD7-BC9E-36D06C8458FE}"/>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7"/>
            </a:pPr>
            <a:r>
              <a:rPr lang="en-US" dirty="0">
                <a:solidFill>
                  <a:schemeClr val="bg1"/>
                </a:solidFill>
              </a:rPr>
              <a:t>Preliminary Propulsion Sizing</a:t>
            </a:r>
          </a:p>
          <a:p>
            <a:pPr marL="192882" lvl="1" indent="0">
              <a:spcBef>
                <a:spcPts val="0"/>
              </a:spcBef>
              <a:buNone/>
            </a:pPr>
            <a:r>
              <a:rPr lang="en-US" sz="1800" dirty="0">
                <a:solidFill>
                  <a:schemeClr val="bg1">
                    <a:lumMod val="65000"/>
                  </a:schemeClr>
                </a:solidFill>
              </a:rPr>
              <a:t>7.1. Introduction </a:t>
            </a:r>
          </a:p>
          <a:p>
            <a:pPr marL="192882" lvl="1" indent="0">
              <a:spcBef>
                <a:spcPts val="0"/>
              </a:spcBef>
              <a:buNone/>
            </a:pPr>
            <a:r>
              <a:rPr lang="en-US" sz="1800" dirty="0">
                <a:solidFill>
                  <a:schemeClr val="bg1">
                    <a:lumMod val="65000"/>
                  </a:schemeClr>
                </a:solidFill>
              </a:rPr>
              <a:t>7.2. Gas Generators</a:t>
            </a:r>
          </a:p>
          <a:p>
            <a:pPr marL="192882" lvl="1" indent="0">
              <a:spcBef>
                <a:spcPts val="0"/>
              </a:spcBef>
              <a:buNone/>
            </a:pPr>
            <a:r>
              <a:rPr lang="en-US" sz="1800" dirty="0">
                <a:solidFill>
                  <a:schemeClr val="bg1">
                    <a:lumMod val="65000"/>
                  </a:schemeClr>
                </a:solidFill>
              </a:rPr>
              <a:t>7.3. Gas Turbine Thermodynamics (Recap)</a:t>
            </a:r>
          </a:p>
          <a:p>
            <a:pPr marL="192882" lvl="1" indent="0">
              <a:spcBef>
                <a:spcPts val="0"/>
              </a:spcBef>
              <a:buNone/>
            </a:pPr>
            <a:r>
              <a:rPr lang="en-US" sz="1600" dirty="0">
                <a:solidFill>
                  <a:schemeClr val="bg1">
                    <a:lumMod val="65000"/>
                  </a:schemeClr>
                </a:solidFill>
              </a:rPr>
              <a:t>	7.3.1 Ideal Cycle</a:t>
            </a:r>
          </a:p>
          <a:p>
            <a:pPr marL="192882" lvl="1" indent="0">
              <a:spcBef>
                <a:spcPts val="0"/>
              </a:spcBef>
              <a:buNone/>
            </a:pPr>
            <a:r>
              <a:rPr lang="en-US" sz="1600" dirty="0">
                <a:solidFill>
                  <a:schemeClr val="bg1">
                    <a:lumMod val="65000"/>
                  </a:schemeClr>
                </a:solidFill>
              </a:rPr>
              <a:t>	7.3.2 Gas Power &amp; Efficiency</a:t>
            </a:r>
          </a:p>
          <a:p>
            <a:pPr marL="192882" lvl="1" indent="0">
              <a:spcBef>
                <a:spcPts val="0"/>
              </a:spcBef>
              <a:buNone/>
            </a:pPr>
            <a:r>
              <a:rPr lang="en-US" sz="1600" dirty="0">
                <a:solidFill>
                  <a:schemeClr val="bg1">
                    <a:lumMod val="65000"/>
                  </a:schemeClr>
                </a:solidFill>
              </a:rPr>
              <a:t>	7.3.3 Real Processes</a:t>
            </a:r>
          </a:p>
          <a:p>
            <a:pPr marL="192882" lvl="1" indent="0">
              <a:spcBef>
                <a:spcPts val="0"/>
              </a:spcBef>
              <a:buNone/>
            </a:pPr>
            <a:r>
              <a:rPr lang="en-US" sz="1800" dirty="0">
                <a:solidFill>
                  <a:schemeClr val="bg1">
                    <a:lumMod val="65000"/>
                  </a:schemeClr>
                </a:solidFill>
              </a:rPr>
              <a:t>7.4. Gas Turbine Classifications &amp; Configurations</a:t>
            </a:r>
          </a:p>
          <a:p>
            <a:pPr marL="192882" lvl="1" indent="0">
              <a:spcBef>
                <a:spcPts val="0"/>
              </a:spcBef>
              <a:buNone/>
            </a:pPr>
            <a:r>
              <a:rPr lang="en-US" sz="1800" dirty="0">
                <a:solidFill>
                  <a:schemeClr val="bg1">
                    <a:lumMod val="65000"/>
                  </a:schemeClr>
                </a:solidFill>
              </a:rPr>
              <a:t>7.5. Governing Equations of Gas Turbines</a:t>
            </a:r>
          </a:p>
          <a:p>
            <a:pPr marL="192882" lvl="1" indent="0">
              <a:spcBef>
                <a:spcPts val="0"/>
              </a:spcBef>
              <a:buNone/>
            </a:pPr>
            <a:r>
              <a:rPr lang="en-US" sz="1800" dirty="0">
                <a:solidFill>
                  <a:schemeClr val="bg1">
                    <a:lumMod val="65000"/>
                  </a:schemeClr>
                </a:solidFill>
              </a:rPr>
              <a:t>7.6. Engine Scaling techniques</a:t>
            </a:r>
          </a:p>
          <a:p>
            <a:pPr marL="192882" lvl="1" indent="0">
              <a:spcBef>
                <a:spcPts val="0"/>
              </a:spcBef>
              <a:buNone/>
            </a:pPr>
            <a:r>
              <a:rPr lang="en-US" sz="1600" dirty="0">
                <a:solidFill>
                  <a:schemeClr val="bg1">
                    <a:lumMod val="65000"/>
                  </a:schemeClr>
                </a:solidFill>
              </a:rPr>
              <a:t>	7.6.1 Piston Engine Scaling</a:t>
            </a:r>
          </a:p>
          <a:p>
            <a:pPr marL="192882" lvl="1" indent="0">
              <a:spcBef>
                <a:spcPts val="0"/>
              </a:spcBef>
              <a:buNone/>
            </a:pPr>
            <a:r>
              <a:rPr lang="en-US" sz="1600" dirty="0">
                <a:solidFill>
                  <a:schemeClr val="bg1">
                    <a:lumMod val="65000"/>
                  </a:schemeClr>
                </a:solidFill>
              </a:rPr>
              <a:t>	7.6.2 Propeller Engine Scaling</a:t>
            </a:r>
          </a:p>
          <a:p>
            <a:pPr marL="192882" lvl="1" indent="0">
              <a:spcBef>
                <a:spcPts val="0"/>
              </a:spcBef>
              <a:buNone/>
            </a:pPr>
            <a:r>
              <a:rPr lang="en-US" sz="1600" dirty="0">
                <a:solidFill>
                  <a:schemeClr val="bg1">
                    <a:lumMod val="65000"/>
                  </a:schemeClr>
                </a:solidFill>
              </a:rPr>
              <a:t>	7.6.3 Turbojet Engine Scaling</a:t>
            </a:r>
          </a:p>
          <a:p>
            <a:pPr marL="192882" lvl="1" indent="0">
              <a:spcBef>
                <a:spcPts val="0"/>
              </a:spcBef>
              <a:buNone/>
            </a:pPr>
            <a:r>
              <a:rPr lang="en-US" sz="1600" dirty="0">
                <a:solidFill>
                  <a:schemeClr val="bg1">
                    <a:lumMod val="65000"/>
                  </a:schemeClr>
                </a:solidFill>
              </a:rPr>
              <a:t>	7.6.4 Effects of Altitude and Velocity</a:t>
            </a:r>
          </a:p>
          <a:p>
            <a:pPr marL="192882" lvl="1" indent="0">
              <a:spcBef>
                <a:spcPts val="0"/>
              </a:spcBef>
              <a:buNone/>
            </a:pPr>
            <a:r>
              <a:rPr lang="en-US" sz="1800" b="1" u="sng" dirty="0">
                <a:solidFill>
                  <a:schemeClr val="bg1"/>
                </a:solidFill>
              </a:rPr>
              <a:t>7.7. Engine Manufacturers &amp; Joint Programs</a:t>
            </a:r>
          </a:p>
          <a:p>
            <a:pPr marL="192882" lvl="1" indent="0">
              <a:spcBef>
                <a:spcPts val="0"/>
              </a:spcBef>
              <a:buNone/>
            </a:pPr>
            <a:r>
              <a:rPr lang="en-US" sz="1800" dirty="0">
                <a:solidFill>
                  <a:schemeClr val="bg1"/>
                </a:solidFill>
              </a:rPr>
              <a:t>7.8. Future Developments</a:t>
            </a:r>
          </a:p>
          <a:p>
            <a:pPr marL="192882" lvl="1" indent="0">
              <a:spcBef>
                <a:spcPts val="0"/>
              </a:spcBef>
              <a:buNone/>
            </a:pPr>
            <a:endParaRPr lang="en-US" sz="1800" dirty="0"/>
          </a:p>
          <a:p>
            <a:pPr marL="192882" lvl="1" indent="0">
              <a:spcBef>
                <a:spcPts val="0"/>
              </a:spcBef>
              <a:buNone/>
            </a:pPr>
            <a:endParaRPr lang="en-US" sz="1800" dirty="0"/>
          </a:p>
          <a:p>
            <a:pPr marL="192882" lvl="1" indent="0">
              <a:spcBef>
                <a:spcPts val="0"/>
              </a:spcBef>
              <a:buNone/>
            </a:pPr>
            <a:endParaRPr lang="en-US"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2855105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7.7 Engine Manufacturers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spcBef>
                <a:spcPts val="0"/>
              </a:spcBef>
              <a:buNone/>
            </a:pPr>
            <a:r>
              <a:rPr lang="en-US" altLang="en-US" dirty="0"/>
              <a:t>The following companies are leading the aerospace engine industry:</a:t>
            </a:r>
            <a:endParaRPr lang="en-US" altLang="en-US" sz="1600" dirty="0"/>
          </a:p>
          <a:p>
            <a:pPr>
              <a:spcBef>
                <a:spcPts val="0"/>
              </a:spcBef>
            </a:pPr>
            <a:endParaRPr lang="en-US" altLang="en-US" sz="2000" dirty="0"/>
          </a:p>
        </p:txBody>
      </p:sp>
      <p:sp>
        <p:nvSpPr>
          <p:cNvPr id="10" name="Content Placeholder 3">
            <a:extLst>
              <a:ext uri="{FF2B5EF4-FFF2-40B4-BE49-F238E27FC236}">
                <a16:creationId xmlns:a16="http://schemas.microsoft.com/office/drawing/2014/main" id="{F1AE8D82-C906-48D4-97DF-A706D867752B}"/>
              </a:ext>
            </a:extLst>
          </p:cNvPr>
          <p:cNvSpPr txBox="1">
            <a:spLocks/>
          </p:cNvSpPr>
          <p:nvPr/>
        </p:nvSpPr>
        <p:spPr>
          <a:xfrm>
            <a:off x="866775" y="2181232"/>
            <a:ext cx="4248150" cy="2228843"/>
          </a:xfrm>
          <a:prstGeom prst="rect">
            <a:avLst/>
          </a:prstGeom>
        </p:spPr>
        <p:txBody>
          <a:bodyPr/>
          <a:lstStyle>
            <a:lvl1pPr marL="144661" indent="-144661" algn="l" defTabSz="192881" rtl="0" fontAlgn="base">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313433" indent="-120551" algn="l" defTabSz="192881"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2pPr>
            <a:lvl3pPr marL="482204" indent="-96441" algn="l" defTabSz="192881"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3pPr>
            <a:lvl4pPr marL="675085"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4pPr>
            <a:lvl5pPr marL="867966"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pPr marL="0" indent="0">
              <a:spcBef>
                <a:spcPts val="0"/>
              </a:spcBef>
              <a:buFont typeface="Arial" charset="0"/>
              <a:buNone/>
            </a:pPr>
            <a:r>
              <a:rPr lang="en-US" altLang="en-US" sz="2000" dirty="0"/>
              <a:t>Large Companies:</a:t>
            </a:r>
          </a:p>
          <a:p>
            <a:pPr algn="l"/>
            <a:r>
              <a:rPr lang="en-US" sz="1600" i="1" dirty="0">
                <a:solidFill>
                  <a:srgbClr val="000000"/>
                </a:solidFill>
              </a:rPr>
              <a:t>General Electric (GE) Aviation, US</a:t>
            </a:r>
          </a:p>
          <a:p>
            <a:pPr algn="l"/>
            <a:r>
              <a:rPr lang="en-US" sz="1600" i="1" dirty="0">
                <a:solidFill>
                  <a:srgbClr val="000000"/>
                </a:solidFill>
              </a:rPr>
              <a:t>Pratt &amp; Whitney (P&amp;W), US</a:t>
            </a:r>
          </a:p>
          <a:p>
            <a:pPr algn="l"/>
            <a:r>
              <a:rPr lang="en-US" sz="1600" i="1" dirty="0">
                <a:solidFill>
                  <a:srgbClr val="000000"/>
                </a:solidFill>
              </a:rPr>
              <a:t>Rolls-Royce (RR), UK</a:t>
            </a:r>
            <a:endParaRPr lang="en-US" altLang="en-US" sz="1600" i="1" dirty="0">
              <a:solidFill>
                <a:srgbClr val="000000"/>
              </a:solidFill>
            </a:endParaRPr>
          </a:p>
          <a:p>
            <a:pPr>
              <a:spcBef>
                <a:spcPts val="0"/>
              </a:spcBef>
            </a:pPr>
            <a:endParaRPr lang="en-US" altLang="en-US" sz="2000" dirty="0"/>
          </a:p>
        </p:txBody>
      </p:sp>
      <p:sp>
        <p:nvSpPr>
          <p:cNvPr id="12" name="Content Placeholder 3">
            <a:extLst>
              <a:ext uri="{FF2B5EF4-FFF2-40B4-BE49-F238E27FC236}">
                <a16:creationId xmlns:a16="http://schemas.microsoft.com/office/drawing/2014/main" id="{7E04E9F6-2451-4DA9-B7ED-2450DA69E468}"/>
              </a:ext>
            </a:extLst>
          </p:cNvPr>
          <p:cNvSpPr txBox="1">
            <a:spLocks/>
          </p:cNvSpPr>
          <p:nvPr/>
        </p:nvSpPr>
        <p:spPr>
          <a:xfrm>
            <a:off x="4752974" y="2181232"/>
            <a:ext cx="7439026" cy="3614413"/>
          </a:xfrm>
          <a:prstGeom prst="rect">
            <a:avLst/>
          </a:prstGeom>
        </p:spPr>
        <p:txBody>
          <a:bodyPr/>
          <a:lstStyle>
            <a:lvl1pPr marL="144661" indent="-144661" algn="l" defTabSz="192881" rtl="0" fontAlgn="base">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313433" indent="-120551" algn="l" defTabSz="192881"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2pPr>
            <a:lvl3pPr marL="482204" indent="-96441" algn="l" defTabSz="192881"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3pPr>
            <a:lvl4pPr marL="675085"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4pPr>
            <a:lvl5pPr marL="867966"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pPr marL="0" indent="0">
              <a:spcBef>
                <a:spcPts val="0"/>
              </a:spcBef>
              <a:buFont typeface="Arial" charset="0"/>
              <a:buNone/>
            </a:pPr>
            <a:r>
              <a:rPr lang="en-US" altLang="en-US" sz="2000" dirty="0"/>
              <a:t>‘Smaller’ Companies:</a:t>
            </a:r>
          </a:p>
          <a:p>
            <a:pPr algn="l">
              <a:spcBef>
                <a:spcPts val="0"/>
              </a:spcBef>
            </a:pPr>
            <a:r>
              <a:rPr lang="en-US" sz="1600" i="1" u="none" strike="noStrike" baseline="0" dirty="0">
                <a:solidFill>
                  <a:srgbClr val="000000"/>
                </a:solidFill>
              </a:rPr>
              <a:t>Pratt &amp; Whitney Canada, Canada</a:t>
            </a:r>
          </a:p>
          <a:p>
            <a:pPr algn="l">
              <a:spcBef>
                <a:spcPts val="0"/>
              </a:spcBef>
            </a:pPr>
            <a:r>
              <a:rPr lang="en-US" sz="1600" i="1" u="none" strike="noStrike" baseline="0" dirty="0">
                <a:solidFill>
                  <a:srgbClr val="000000"/>
                </a:solidFill>
              </a:rPr>
              <a:t>Landmark Aviation, US (</a:t>
            </a:r>
            <a:r>
              <a:rPr lang="en-US" sz="1600" i="1" u="none" strike="noStrike" baseline="0" dirty="0" err="1">
                <a:solidFill>
                  <a:srgbClr val="000000"/>
                </a:solidFill>
              </a:rPr>
              <a:t>formely</a:t>
            </a:r>
            <a:r>
              <a:rPr lang="en-US" sz="1600" i="1" u="none" strike="noStrike" baseline="0" dirty="0">
                <a:solidFill>
                  <a:srgbClr val="000000"/>
                </a:solidFill>
              </a:rPr>
              <a:t> Garrett Aviation)</a:t>
            </a:r>
          </a:p>
          <a:p>
            <a:pPr algn="l">
              <a:spcBef>
                <a:spcPts val="0"/>
              </a:spcBef>
            </a:pPr>
            <a:r>
              <a:rPr lang="en-US" sz="1600" i="1" u="none" strike="noStrike" baseline="0" dirty="0">
                <a:solidFill>
                  <a:srgbClr val="000000"/>
                </a:solidFill>
              </a:rPr>
              <a:t>Rolls-Royce Corporation, US (was Allison, is now owned by RR)</a:t>
            </a:r>
          </a:p>
          <a:p>
            <a:pPr algn="l">
              <a:spcBef>
                <a:spcPts val="0"/>
              </a:spcBef>
            </a:pPr>
            <a:r>
              <a:rPr lang="en-US" sz="1600" i="1" u="none" strike="noStrike" baseline="0" dirty="0">
                <a:solidFill>
                  <a:srgbClr val="000000"/>
                </a:solidFill>
              </a:rPr>
              <a:t>Honeywell, US (was AlliedSignal)</a:t>
            </a:r>
          </a:p>
          <a:p>
            <a:pPr algn="l">
              <a:spcBef>
                <a:spcPts val="0"/>
              </a:spcBef>
            </a:pPr>
            <a:r>
              <a:rPr lang="en-US" sz="1600" i="1" u="none" strike="noStrike" baseline="0" dirty="0">
                <a:solidFill>
                  <a:srgbClr val="000000"/>
                </a:solidFill>
              </a:rPr>
              <a:t>MTU Aero Engines, Germany (owned by the private equity firm Kohlberg Kravis Roberts &amp; Co.)</a:t>
            </a:r>
          </a:p>
          <a:p>
            <a:pPr algn="l">
              <a:spcBef>
                <a:spcPts val="0"/>
              </a:spcBef>
            </a:pPr>
            <a:r>
              <a:rPr lang="en-US" sz="1600" i="1" u="none" strike="noStrike" baseline="0" dirty="0">
                <a:solidFill>
                  <a:srgbClr val="000000"/>
                </a:solidFill>
              </a:rPr>
              <a:t>SNECMA, France (was SNECMA </a:t>
            </a:r>
            <a:r>
              <a:rPr lang="en-US" sz="1600" i="1" u="none" strike="noStrike" baseline="0" dirty="0" err="1">
                <a:solidFill>
                  <a:srgbClr val="000000"/>
                </a:solidFill>
              </a:rPr>
              <a:t>Moteurs</a:t>
            </a:r>
            <a:r>
              <a:rPr lang="en-US" sz="1600" i="1" u="none" strike="noStrike" baseline="0" dirty="0">
                <a:solidFill>
                  <a:srgbClr val="000000"/>
                </a:solidFill>
              </a:rPr>
              <a:t>, is now a subsidiary of the SAFRAN Group)</a:t>
            </a:r>
          </a:p>
          <a:p>
            <a:pPr algn="l">
              <a:spcBef>
                <a:spcPts val="0"/>
              </a:spcBef>
            </a:pPr>
            <a:r>
              <a:rPr lang="en-US" sz="1600" i="1" u="none" strike="noStrike" baseline="0" dirty="0" err="1">
                <a:solidFill>
                  <a:srgbClr val="000000"/>
                </a:solidFill>
              </a:rPr>
              <a:t>Turbomeca</a:t>
            </a:r>
            <a:r>
              <a:rPr lang="en-US" sz="1600" i="1" u="none" strike="noStrike" baseline="0" dirty="0">
                <a:solidFill>
                  <a:srgbClr val="000000"/>
                </a:solidFill>
              </a:rPr>
              <a:t>, France (helicopters, owned by </a:t>
            </a:r>
            <a:r>
              <a:rPr lang="en-US" sz="1600" i="1" u="none" strike="noStrike" baseline="0" dirty="0" err="1">
                <a:solidFill>
                  <a:srgbClr val="000000"/>
                </a:solidFill>
              </a:rPr>
              <a:t>Snecma</a:t>
            </a:r>
            <a:r>
              <a:rPr lang="en-US" sz="1600" i="1" u="none" strike="noStrike" baseline="0" dirty="0">
                <a:solidFill>
                  <a:srgbClr val="000000"/>
                </a:solidFill>
              </a:rPr>
              <a:t>)</a:t>
            </a:r>
          </a:p>
          <a:p>
            <a:pPr algn="l">
              <a:spcBef>
                <a:spcPts val="0"/>
              </a:spcBef>
            </a:pPr>
            <a:r>
              <a:rPr lang="en-US" sz="1600" i="1" u="none" strike="noStrike" baseline="0" dirty="0" err="1">
                <a:solidFill>
                  <a:srgbClr val="000000"/>
                </a:solidFill>
              </a:rPr>
              <a:t>Avio</a:t>
            </a:r>
            <a:r>
              <a:rPr lang="en-US" sz="1600" i="1" u="none" strike="noStrike" baseline="0" dirty="0">
                <a:solidFill>
                  <a:srgbClr val="000000"/>
                </a:solidFill>
              </a:rPr>
              <a:t>, Italy (owned by The Carlyle group - 70% - and </a:t>
            </a:r>
            <a:r>
              <a:rPr lang="en-US" sz="1600" i="1" u="none" strike="noStrike" baseline="0" dirty="0" err="1">
                <a:solidFill>
                  <a:srgbClr val="000000"/>
                </a:solidFill>
              </a:rPr>
              <a:t>Cinven</a:t>
            </a:r>
            <a:r>
              <a:rPr lang="en-US" sz="1600" i="1" u="none" strike="noStrike" baseline="0" dirty="0">
                <a:solidFill>
                  <a:srgbClr val="000000"/>
                </a:solidFill>
              </a:rPr>
              <a:t> - 30%)</a:t>
            </a:r>
          </a:p>
          <a:p>
            <a:pPr algn="l">
              <a:spcBef>
                <a:spcPts val="0"/>
              </a:spcBef>
            </a:pPr>
            <a:r>
              <a:rPr lang="en-US" sz="1600" i="1" u="none" strike="noStrike" baseline="0" dirty="0">
                <a:solidFill>
                  <a:srgbClr val="000000"/>
                </a:solidFill>
              </a:rPr>
              <a:t>Japanese Aero Engines Corporation, Japan (consortium of Kawasaki Heavy Industries, Ishikawajima-Harima Heavy Industries, Mitsubishi Heavy Industries)</a:t>
            </a:r>
          </a:p>
          <a:p>
            <a:pPr algn="l">
              <a:spcBef>
                <a:spcPts val="0"/>
              </a:spcBef>
            </a:pPr>
            <a:r>
              <a:rPr lang="en-US" sz="1600" i="1" u="none" strike="noStrike" baseline="0" dirty="0">
                <a:solidFill>
                  <a:srgbClr val="000000"/>
                </a:solidFill>
              </a:rPr>
              <a:t>Volvo Aero, Sweden</a:t>
            </a:r>
          </a:p>
          <a:p>
            <a:pPr algn="l">
              <a:spcBef>
                <a:spcPts val="0"/>
              </a:spcBef>
            </a:pPr>
            <a:r>
              <a:rPr lang="en-US" sz="1600" i="1" u="none" strike="noStrike" baseline="0" dirty="0" err="1">
                <a:solidFill>
                  <a:srgbClr val="000000"/>
                </a:solidFill>
              </a:rPr>
              <a:t>PiaggioAero</a:t>
            </a:r>
            <a:r>
              <a:rPr lang="en-US" sz="1600" i="1" u="none" strike="noStrike" baseline="0" dirty="0">
                <a:solidFill>
                  <a:srgbClr val="000000"/>
                </a:solidFill>
              </a:rPr>
              <a:t>, Italy</a:t>
            </a:r>
            <a:endParaRPr lang="en-US" altLang="en-US" sz="1800" dirty="0"/>
          </a:p>
        </p:txBody>
      </p:sp>
      <p:pic>
        <p:nvPicPr>
          <p:cNvPr id="106498" name="Picture 2" descr="Rolls Royce RR car logo emblem vector vectorized print ultra | Etsy">
            <a:extLst>
              <a:ext uri="{FF2B5EF4-FFF2-40B4-BE49-F238E27FC236}">
                <a16:creationId xmlns:a16="http://schemas.microsoft.com/office/drawing/2014/main" id="{41C4305B-9899-4781-B5AF-DF730FDA1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1" y="3762374"/>
            <a:ext cx="1395312" cy="1828807"/>
          </a:xfrm>
          <a:prstGeom prst="rect">
            <a:avLst/>
          </a:prstGeom>
          <a:noFill/>
          <a:extLst>
            <a:ext uri="{909E8E84-426E-40DD-AFC4-6F175D3DCCD1}">
              <a14:hiddenFill xmlns:a14="http://schemas.microsoft.com/office/drawing/2010/main">
                <a:solidFill>
                  <a:srgbClr val="FFFFFF"/>
                </a:solidFill>
              </a14:hiddenFill>
            </a:ext>
          </a:extLst>
        </p:spPr>
      </p:pic>
      <p:pic>
        <p:nvPicPr>
          <p:cNvPr id="106500" name="Picture 4" descr="Pratt-and-Whitney-3D-Laser-Scanning-logo-1-1 - World Aviation Training  Summit">
            <a:extLst>
              <a:ext uri="{FF2B5EF4-FFF2-40B4-BE49-F238E27FC236}">
                <a16:creationId xmlns:a16="http://schemas.microsoft.com/office/drawing/2014/main" id="{6018B00A-48E5-4D1F-8DED-3CCD60DF3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7263" y="3943358"/>
            <a:ext cx="2355775" cy="733419"/>
          </a:xfrm>
          <a:prstGeom prst="rect">
            <a:avLst/>
          </a:prstGeom>
          <a:noFill/>
          <a:extLst>
            <a:ext uri="{909E8E84-426E-40DD-AFC4-6F175D3DCCD1}">
              <a14:hiddenFill xmlns:a14="http://schemas.microsoft.com/office/drawing/2010/main">
                <a:solidFill>
                  <a:srgbClr val="FFFFFF"/>
                </a:solidFill>
              </a14:hiddenFill>
            </a:ext>
          </a:extLst>
        </p:spPr>
      </p:pic>
      <p:pic>
        <p:nvPicPr>
          <p:cNvPr id="106502" name="Picture 6" descr="GE Aviation's First 3D Printed Engine Component For GE 90 Engine &gt;  ENGINEERING.com">
            <a:extLst>
              <a:ext uri="{FF2B5EF4-FFF2-40B4-BE49-F238E27FC236}">
                <a16:creationId xmlns:a16="http://schemas.microsoft.com/office/drawing/2014/main" id="{F6AE800C-066B-408C-8B50-59CA2BDAC5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9867" b="27655"/>
          <a:stretch/>
        </p:blipFill>
        <p:spPr bwMode="auto">
          <a:xfrm>
            <a:off x="1698662" y="4547353"/>
            <a:ext cx="2355775" cy="100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413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7.7 Engine Manufacturers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spcBef>
                <a:spcPts val="0"/>
              </a:spcBef>
              <a:buNone/>
            </a:pPr>
            <a:r>
              <a:rPr lang="en-US" altLang="en-US" dirty="0"/>
              <a:t>The following companies are leading the aerospace engine industry:</a:t>
            </a:r>
            <a:endParaRPr lang="en-US" altLang="en-US" sz="1600" dirty="0"/>
          </a:p>
          <a:p>
            <a:pPr>
              <a:spcBef>
                <a:spcPts val="0"/>
              </a:spcBef>
            </a:pPr>
            <a:endParaRPr lang="en-US" altLang="en-US" sz="2000" dirty="0"/>
          </a:p>
        </p:txBody>
      </p:sp>
      <p:pic>
        <p:nvPicPr>
          <p:cNvPr id="106498" name="Picture 2" descr="Rolls Royce RR car logo emblem vector vectorized print ultra | Etsy">
            <a:extLst>
              <a:ext uri="{FF2B5EF4-FFF2-40B4-BE49-F238E27FC236}">
                <a16:creationId xmlns:a16="http://schemas.microsoft.com/office/drawing/2014/main" id="{41C4305B-9899-4781-B5AF-DF730FDA1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335" y="2030790"/>
            <a:ext cx="908404" cy="1190627"/>
          </a:xfrm>
          <a:prstGeom prst="rect">
            <a:avLst/>
          </a:prstGeom>
          <a:noFill/>
          <a:extLst>
            <a:ext uri="{909E8E84-426E-40DD-AFC4-6F175D3DCCD1}">
              <a14:hiddenFill xmlns:a14="http://schemas.microsoft.com/office/drawing/2010/main">
                <a:solidFill>
                  <a:srgbClr val="FFFFFF"/>
                </a:solidFill>
              </a14:hiddenFill>
            </a:ext>
          </a:extLst>
        </p:spPr>
      </p:pic>
      <p:pic>
        <p:nvPicPr>
          <p:cNvPr id="106500" name="Picture 4" descr="Pratt-and-Whitney-3D-Laser-Scanning-logo-1-1 - World Aviation Training  Summit">
            <a:extLst>
              <a:ext uri="{FF2B5EF4-FFF2-40B4-BE49-F238E27FC236}">
                <a16:creationId xmlns:a16="http://schemas.microsoft.com/office/drawing/2014/main" id="{6018B00A-48E5-4D1F-8DED-3CCD60DF3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377" y="2404583"/>
            <a:ext cx="2355775" cy="733419"/>
          </a:xfrm>
          <a:prstGeom prst="rect">
            <a:avLst/>
          </a:prstGeom>
          <a:noFill/>
          <a:extLst>
            <a:ext uri="{909E8E84-426E-40DD-AFC4-6F175D3DCCD1}">
              <a14:hiddenFill xmlns:a14="http://schemas.microsoft.com/office/drawing/2010/main">
                <a:solidFill>
                  <a:srgbClr val="FFFFFF"/>
                </a:solidFill>
              </a14:hiddenFill>
            </a:ext>
          </a:extLst>
        </p:spPr>
      </p:pic>
      <p:pic>
        <p:nvPicPr>
          <p:cNvPr id="106502" name="Picture 6" descr="GE Aviation's First 3D Printed Engine Component For GE 90 Engine &gt;  ENGINEERING.com">
            <a:extLst>
              <a:ext uri="{FF2B5EF4-FFF2-40B4-BE49-F238E27FC236}">
                <a16:creationId xmlns:a16="http://schemas.microsoft.com/office/drawing/2014/main" id="{F6AE800C-066B-408C-8B50-59CA2BDAC5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9867" b="27655"/>
          <a:stretch/>
        </p:blipFill>
        <p:spPr bwMode="auto">
          <a:xfrm>
            <a:off x="8861404" y="2324065"/>
            <a:ext cx="1682713" cy="714783"/>
          </a:xfrm>
          <a:prstGeom prst="rect">
            <a:avLst/>
          </a:prstGeom>
          <a:noFill/>
          <a:extLst>
            <a:ext uri="{909E8E84-426E-40DD-AFC4-6F175D3DCCD1}">
              <a14:hiddenFill xmlns:a14="http://schemas.microsoft.com/office/drawing/2010/main">
                <a:solidFill>
                  <a:srgbClr val="FFFFFF"/>
                </a:solidFill>
              </a14:hiddenFill>
            </a:ext>
          </a:extLst>
        </p:spPr>
      </p:pic>
      <p:pic>
        <p:nvPicPr>
          <p:cNvPr id="109570" name="Picture 2" descr="Coronavirus fallout: GE Aviation to cut 10% of its US workforce">
            <a:extLst>
              <a:ext uri="{FF2B5EF4-FFF2-40B4-BE49-F238E27FC236}">
                <a16:creationId xmlns:a16="http://schemas.microsoft.com/office/drawing/2014/main" id="{86E7FFD2-F301-4078-BA5C-6FA0CCE39E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6382" y="3221417"/>
            <a:ext cx="3512759" cy="2341839"/>
          </a:xfrm>
          <a:prstGeom prst="rect">
            <a:avLst/>
          </a:prstGeom>
          <a:noFill/>
          <a:extLst>
            <a:ext uri="{909E8E84-426E-40DD-AFC4-6F175D3DCCD1}">
              <a14:hiddenFill xmlns:a14="http://schemas.microsoft.com/office/drawing/2010/main">
                <a:solidFill>
                  <a:srgbClr val="FFFFFF"/>
                </a:solidFill>
              </a14:hiddenFill>
            </a:ext>
          </a:extLst>
        </p:spPr>
      </p:pic>
      <p:pic>
        <p:nvPicPr>
          <p:cNvPr id="109572" name="Picture 4" descr="Pratt &amp; Whitney Reshuffles Senior Ranks - WSJ">
            <a:extLst>
              <a:ext uri="{FF2B5EF4-FFF2-40B4-BE49-F238E27FC236}">
                <a16:creationId xmlns:a16="http://schemas.microsoft.com/office/drawing/2014/main" id="{6A54FA3B-7445-40B2-9EEC-CF3271240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5855" y="3221417"/>
            <a:ext cx="3590820" cy="2341839"/>
          </a:xfrm>
          <a:prstGeom prst="rect">
            <a:avLst/>
          </a:prstGeom>
          <a:noFill/>
          <a:extLst>
            <a:ext uri="{909E8E84-426E-40DD-AFC4-6F175D3DCCD1}">
              <a14:hiddenFill xmlns:a14="http://schemas.microsoft.com/office/drawing/2010/main">
                <a:solidFill>
                  <a:srgbClr val="FFFFFF"/>
                </a:solidFill>
              </a14:hiddenFill>
            </a:ext>
          </a:extLst>
        </p:spPr>
      </p:pic>
      <p:pic>
        <p:nvPicPr>
          <p:cNvPr id="109574" name="Picture 6" descr="Rolls-Royce and the terrible, horrible, no good, very bad year - The Air  Current">
            <a:extLst>
              <a:ext uri="{FF2B5EF4-FFF2-40B4-BE49-F238E27FC236}">
                <a16:creationId xmlns:a16="http://schemas.microsoft.com/office/drawing/2014/main" id="{171B6C92-0815-465F-8CFA-E7EA07FED2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694" y="3221417"/>
            <a:ext cx="3468307" cy="2341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553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7.7 Engine Manufacturers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spcBef>
                <a:spcPts val="0"/>
              </a:spcBef>
              <a:buNone/>
            </a:pPr>
            <a:r>
              <a:rPr lang="en-US" altLang="en-US" dirty="0"/>
              <a:t>Engines can also be developed from “joint engine development programs”</a:t>
            </a:r>
          </a:p>
          <a:p>
            <a:pPr>
              <a:spcBef>
                <a:spcPts val="0"/>
              </a:spcBef>
            </a:pPr>
            <a:r>
              <a:rPr lang="en-US" altLang="en-US" sz="2000" dirty="0"/>
              <a:t>This is an increasing trend, often involving international efforts</a:t>
            </a:r>
          </a:p>
          <a:p>
            <a:pPr>
              <a:spcBef>
                <a:spcPts val="0"/>
              </a:spcBef>
            </a:pPr>
            <a:r>
              <a:rPr lang="en-US" altLang="en-US" sz="2000" dirty="0"/>
              <a:t>Can be done to share risk and cost of high development costs (often multi-billion $)</a:t>
            </a:r>
          </a:p>
          <a:p>
            <a:pPr>
              <a:spcBef>
                <a:spcPts val="0"/>
              </a:spcBef>
            </a:pPr>
            <a:r>
              <a:rPr lang="en-US" altLang="en-US" sz="2000" dirty="0"/>
              <a:t>Can also later lead to shared revenues for both production and maintenance phases</a:t>
            </a:r>
          </a:p>
          <a:p>
            <a:pPr>
              <a:spcBef>
                <a:spcPts val="0"/>
              </a:spcBef>
            </a:pPr>
            <a:endParaRPr lang="en-US" altLang="en-US" sz="2000" dirty="0"/>
          </a:p>
          <a:p>
            <a:pPr marL="0" indent="0">
              <a:spcBef>
                <a:spcPts val="0"/>
              </a:spcBef>
              <a:buNone/>
            </a:pPr>
            <a:r>
              <a:rPr lang="en-US" altLang="en-US" sz="2000" dirty="0"/>
              <a:t>The following slides show examples of shared development programs:</a:t>
            </a:r>
          </a:p>
          <a:p>
            <a:pPr marL="457200" indent="-457200">
              <a:spcBef>
                <a:spcPts val="0"/>
              </a:spcBef>
              <a:buFont typeface="+mj-lt"/>
              <a:buAutoNum type="arabicPeriod"/>
            </a:pPr>
            <a:r>
              <a:rPr lang="en-US" altLang="en-US" sz="2000" dirty="0"/>
              <a:t>IAE Superfan V2500 (A319-320-321 family, Boeing MD90)</a:t>
            </a:r>
          </a:p>
          <a:p>
            <a:pPr marL="457200" indent="-457200">
              <a:spcBef>
                <a:spcPts val="0"/>
              </a:spcBef>
              <a:buFont typeface="+mj-lt"/>
              <a:buAutoNum type="arabicPeriod"/>
            </a:pPr>
            <a:r>
              <a:rPr lang="en-US" altLang="en-US" sz="2000" dirty="0"/>
              <a:t>CFM56 family of engines (B737)</a:t>
            </a:r>
          </a:p>
          <a:p>
            <a:pPr marL="457200" indent="-457200">
              <a:spcBef>
                <a:spcPts val="0"/>
              </a:spcBef>
              <a:buFont typeface="+mj-lt"/>
              <a:buAutoNum type="arabicPeriod"/>
            </a:pPr>
            <a:r>
              <a:rPr lang="en-US" altLang="en-US" sz="2000" dirty="0"/>
              <a:t>GP7000 engine alliance (A380)</a:t>
            </a:r>
          </a:p>
          <a:p>
            <a:pPr marL="457200" indent="-457200">
              <a:spcBef>
                <a:spcPts val="0"/>
              </a:spcBef>
              <a:buFont typeface="+mj-lt"/>
              <a:buAutoNum type="arabicPeriod"/>
            </a:pPr>
            <a:r>
              <a:rPr lang="en-US" altLang="en-US" sz="2000" dirty="0" err="1"/>
              <a:t>Eurojet</a:t>
            </a:r>
            <a:r>
              <a:rPr lang="en-US" altLang="en-US" sz="2000" dirty="0"/>
              <a:t> EJ200 (Eurofighter Typhoon)</a:t>
            </a:r>
          </a:p>
          <a:p>
            <a:pPr>
              <a:spcBef>
                <a:spcPts val="0"/>
              </a:spcBef>
            </a:pPr>
            <a:endParaRPr lang="en-US" altLang="en-US" sz="1600" dirty="0"/>
          </a:p>
          <a:p>
            <a:pPr>
              <a:spcBef>
                <a:spcPts val="0"/>
              </a:spcBef>
            </a:pPr>
            <a:endParaRPr lang="en-US" altLang="en-US" sz="2000" dirty="0"/>
          </a:p>
        </p:txBody>
      </p:sp>
    </p:spTree>
    <p:extLst>
      <p:ext uri="{BB962C8B-B14F-4D97-AF65-F5344CB8AC3E}">
        <p14:creationId xmlns:p14="http://schemas.microsoft.com/office/powerpoint/2010/main" val="4080294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4D6237C0-7B07-4CD7-BC9E-36D06C8458FE}"/>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7"/>
            </a:pPr>
            <a:r>
              <a:rPr lang="en-US" dirty="0">
                <a:solidFill>
                  <a:schemeClr val="bg1"/>
                </a:solidFill>
              </a:rPr>
              <a:t>Preliminary Propulsion Sizing</a:t>
            </a:r>
          </a:p>
          <a:p>
            <a:pPr marL="192882" lvl="1" indent="0">
              <a:spcBef>
                <a:spcPts val="0"/>
              </a:spcBef>
              <a:buNone/>
            </a:pPr>
            <a:r>
              <a:rPr lang="en-US" sz="1800" dirty="0">
                <a:solidFill>
                  <a:schemeClr val="bg1">
                    <a:lumMod val="65000"/>
                  </a:schemeClr>
                </a:solidFill>
              </a:rPr>
              <a:t>7.1. Introduction </a:t>
            </a:r>
          </a:p>
          <a:p>
            <a:pPr marL="192882" lvl="1" indent="0">
              <a:spcBef>
                <a:spcPts val="0"/>
              </a:spcBef>
              <a:buNone/>
            </a:pPr>
            <a:r>
              <a:rPr lang="en-US" sz="1800" dirty="0">
                <a:solidFill>
                  <a:schemeClr val="bg1">
                    <a:lumMod val="65000"/>
                  </a:schemeClr>
                </a:solidFill>
              </a:rPr>
              <a:t>7.2. Gas Generators</a:t>
            </a:r>
          </a:p>
          <a:p>
            <a:pPr marL="192882" lvl="1" indent="0">
              <a:spcBef>
                <a:spcPts val="0"/>
              </a:spcBef>
              <a:buNone/>
            </a:pPr>
            <a:r>
              <a:rPr lang="en-US" sz="1800" dirty="0">
                <a:solidFill>
                  <a:schemeClr val="bg1">
                    <a:lumMod val="65000"/>
                  </a:schemeClr>
                </a:solidFill>
              </a:rPr>
              <a:t>7.3. Gas Turbine Thermodynamics (Recap)</a:t>
            </a:r>
          </a:p>
          <a:p>
            <a:pPr marL="192882" lvl="1" indent="0">
              <a:spcBef>
                <a:spcPts val="0"/>
              </a:spcBef>
              <a:buNone/>
            </a:pPr>
            <a:r>
              <a:rPr lang="en-US" sz="1600" dirty="0">
                <a:solidFill>
                  <a:schemeClr val="bg1">
                    <a:lumMod val="65000"/>
                  </a:schemeClr>
                </a:solidFill>
              </a:rPr>
              <a:t>	7.3.1 Ideal Cycle</a:t>
            </a:r>
          </a:p>
          <a:p>
            <a:pPr marL="192882" lvl="1" indent="0">
              <a:spcBef>
                <a:spcPts val="0"/>
              </a:spcBef>
              <a:buNone/>
            </a:pPr>
            <a:r>
              <a:rPr lang="en-US" sz="1600" dirty="0">
                <a:solidFill>
                  <a:schemeClr val="bg1">
                    <a:lumMod val="65000"/>
                  </a:schemeClr>
                </a:solidFill>
              </a:rPr>
              <a:t>	7.3.2 Gas Power &amp; Efficiency</a:t>
            </a:r>
          </a:p>
          <a:p>
            <a:pPr marL="192882" lvl="1" indent="0">
              <a:spcBef>
                <a:spcPts val="0"/>
              </a:spcBef>
              <a:buNone/>
            </a:pPr>
            <a:r>
              <a:rPr lang="en-US" sz="1600" dirty="0">
                <a:solidFill>
                  <a:schemeClr val="bg1">
                    <a:lumMod val="65000"/>
                  </a:schemeClr>
                </a:solidFill>
              </a:rPr>
              <a:t>	7.3.3 Real Processes</a:t>
            </a:r>
          </a:p>
          <a:p>
            <a:pPr marL="192882" lvl="1" indent="0">
              <a:spcBef>
                <a:spcPts val="0"/>
              </a:spcBef>
              <a:buNone/>
            </a:pPr>
            <a:r>
              <a:rPr lang="en-US" sz="1800" dirty="0">
                <a:solidFill>
                  <a:schemeClr val="bg1">
                    <a:lumMod val="65000"/>
                  </a:schemeClr>
                </a:solidFill>
              </a:rPr>
              <a:t>7.4. Gas Turbine Classifications &amp; Configurations</a:t>
            </a:r>
          </a:p>
          <a:p>
            <a:pPr marL="192882" lvl="1" indent="0">
              <a:spcBef>
                <a:spcPts val="0"/>
              </a:spcBef>
              <a:buNone/>
            </a:pPr>
            <a:r>
              <a:rPr lang="en-US" sz="1800" dirty="0">
                <a:solidFill>
                  <a:schemeClr val="bg1">
                    <a:lumMod val="65000"/>
                  </a:schemeClr>
                </a:solidFill>
              </a:rPr>
              <a:t>7.5. Governing Equations of Gas Turbines</a:t>
            </a:r>
          </a:p>
          <a:p>
            <a:pPr marL="192882" lvl="1" indent="0">
              <a:spcBef>
                <a:spcPts val="0"/>
              </a:spcBef>
              <a:buNone/>
            </a:pPr>
            <a:r>
              <a:rPr lang="en-US" sz="1800" dirty="0">
                <a:solidFill>
                  <a:schemeClr val="bg1"/>
                </a:solidFill>
              </a:rPr>
              <a:t>7.6. Engine Scaling techniques</a:t>
            </a:r>
          </a:p>
          <a:p>
            <a:pPr marL="192882" lvl="1" indent="0">
              <a:spcBef>
                <a:spcPts val="0"/>
              </a:spcBef>
              <a:buNone/>
            </a:pPr>
            <a:r>
              <a:rPr lang="en-US" sz="1600" dirty="0">
                <a:solidFill>
                  <a:schemeClr val="bg1"/>
                </a:solidFill>
              </a:rPr>
              <a:t>	7.6.1 Piston Engine Scaling</a:t>
            </a:r>
          </a:p>
          <a:p>
            <a:pPr marL="192882" lvl="1" indent="0">
              <a:spcBef>
                <a:spcPts val="0"/>
              </a:spcBef>
              <a:buNone/>
            </a:pPr>
            <a:r>
              <a:rPr lang="en-US" sz="1600" dirty="0">
                <a:solidFill>
                  <a:schemeClr val="bg1"/>
                </a:solidFill>
              </a:rPr>
              <a:t>	7.6.2 Propeller Engine Scaling</a:t>
            </a:r>
          </a:p>
          <a:p>
            <a:pPr marL="192882" lvl="1" indent="0">
              <a:spcBef>
                <a:spcPts val="0"/>
              </a:spcBef>
              <a:buNone/>
            </a:pPr>
            <a:r>
              <a:rPr lang="en-US" sz="1600" dirty="0">
                <a:solidFill>
                  <a:schemeClr val="bg1"/>
                </a:solidFill>
              </a:rPr>
              <a:t>	7.6.3 Turbojet Engine Scaling</a:t>
            </a:r>
          </a:p>
          <a:p>
            <a:pPr marL="192882" lvl="1" indent="0">
              <a:spcBef>
                <a:spcPts val="0"/>
              </a:spcBef>
              <a:buNone/>
            </a:pPr>
            <a:r>
              <a:rPr lang="en-US" sz="1600" dirty="0">
                <a:solidFill>
                  <a:schemeClr val="bg1"/>
                </a:solidFill>
              </a:rPr>
              <a:t>	7.6.4 Effects of Altitude and Velocity</a:t>
            </a:r>
          </a:p>
          <a:p>
            <a:pPr marL="192882" lvl="1" indent="0">
              <a:spcBef>
                <a:spcPts val="0"/>
              </a:spcBef>
              <a:buNone/>
            </a:pPr>
            <a:r>
              <a:rPr lang="en-US" sz="1800" dirty="0">
                <a:solidFill>
                  <a:schemeClr val="bg1"/>
                </a:solidFill>
              </a:rPr>
              <a:t>7.7. Engine Manufacturers &amp; Joint Programs</a:t>
            </a:r>
          </a:p>
          <a:p>
            <a:pPr marL="192882" lvl="1" indent="0">
              <a:spcBef>
                <a:spcPts val="0"/>
              </a:spcBef>
              <a:buNone/>
            </a:pPr>
            <a:r>
              <a:rPr lang="en-US" sz="1800" dirty="0">
                <a:solidFill>
                  <a:schemeClr val="bg1"/>
                </a:solidFill>
              </a:rPr>
              <a:t>7.8. Future Developments</a:t>
            </a:r>
          </a:p>
          <a:p>
            <a:pPr marL="192882" lvl="1" indent="0">
              <a:spcBef>
                <a:spcPts val="0"/>
              </a:spcBef>
              <a:buNone/>
            </a:pPr>
            <a:endParaRPr lang="en-US" sz="1800" dirty="0"/>
          </a:p>
          <a:p>
            <a:pPr marL="192882" lvl="1" indent="0">
              <a:spcBef>
                <a:spcPts val="0"/>
              </a:spcBef>
              <a:buNone/>
            </a:pPr>
            <a:endParaRPr lang="en-US" sz="1800" dirty="0"/>
          </a:p>
          <a:p>
            <a:pPr marL="192882" lvl="1" indent="0">
              <a:spcBef>
                <a:spcPts val="0"/>
              </a:spcBef>
              <a:buNone/>
            </a:pPr>
            <a:endParaRPr lang="en-US"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2837238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7.7 Engine Manufacturers: Joint Programs</a:t>
            </a:r>
            <a:br>
              <a:rPr lang="en-US" dirty="0"/>
            </a:br>
            <a:r>
              <a:rPr lang="en-US" dirty="0"/>
              <a:t>1</a:t>
            </a:r>
            <a:r>
              <a:rPr lang="en-US" altLang="en-US" sz="3600" dirty="0"/>
              <a:t> – IAE Superfan V2500 </a:t>
            </a:r>
            <a:endParaRPr lang="en-US" dirty="0"/>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spcBef>
                <a:spcPts val="0"/>
              </a:spcBef>
              <a:buNone/>
            </a:pPr>
            <a:r>
              <a:rPr lang="en-US" altLang="en-US" sz="2400" dirty="0"/>
              <a:t>Used on A319-320-321 family, Boeing MD90</a:t>
            </a:r>
          </a:p>
          <a:p>
            <a:pPr marL="0" indent="0">
              <a:spcBef>
                <a:spcPts val="0"/>
              </a:spcBef>
              <a:buNone/>
            </a:pPr>
            <a:endParaRPr lang="en-US" altLang="en-US" sz="2400" dirty="0"/>
          </a:p>
          <a:p>
            <a:pPr marL="0" indent="0">
              <a:spcBef>
                <a:spcPts val="0"/>
              </a:spcBef>
              <a:buNone/>
            </a:pPr>
            <a:r>
              <a:rPr lang="en-US" altLang="en-US" dirty="0"/>
              <a:t>Work split:</a:t>
            </a:r>
          </a:p>
          <a:p>
            <a:pPr>
              <a:spcBef>
                <a:spcPts val="0"/>
              </a:spcBef>
            </a:pPr>
            <a:r>
              <a:rPr lang="en-US" altLang="en-US" sz="1800" dirty="0"/>
              <a:t>32.5% P&amp;W (diffuser-combustor, HPT and HPT exhaust case)</a:t>
            </a:r>
          </a:p>
          <a:p>
            <a:pPr>
              <a:spcBef>
                <a:spcPts val="0"/>
              </a:spcBef>
            </a:pPr>
            <a:r>
              <a:rPr lang="en-US" altLang="en-US" sz="1800" dirty="0"/>
              <a:t>32.5% Rolls-Royce (HPC gearbox)</a:t>
            </a:r>
          </a:p>
          <a:p>
            <a:pPr>
              <a:spcBef>
                <a:spcPts val="0"/>
              </a:spcBef>
            </a:pPr>
            <a:r>
              <a:rPr lang="en-US" altLang="en-US" sz="1800" dirty="0"/>
              <a:t>23% MTU (LPT module)</a:t>
            </a:r>
          </a:p>
          <a:p>
            <a:pPr>
              <a:spcBef>
                <a:spcPts val="0"/>
              </a:spcBef>
            </a:pPr>
            <a:r>
              <a:rPr lang="en-US" altLang="en-US" sz="1800" dirty="0"/>
              <a:t>12% JAEC (fan case &amp; LPC)</a:t>
            </a:r>
          </a:p>
          <a:p>
            <a:pPr>
              <a:spcBef>
                <a:spcPts val="0"/>
              </a:spcBef>
            </a:pPr>
            <a:endParaRPr lang="en-US" altLang="en-US" sz="2000" dirty="0"/>
          </a:p>
          <a:p>
            <a:pPr>
              <a:spcBef>
                <a:spcPts val="0"/>
              </a:spcBef>
            </a:pPr>
            <a:endParaRPr lang="en-US" altLang="en-US" sz="1600" dirty="0"/>
          </a:p>
          <a:p>
            <a:pPr>
              <a:spcBef>
                <a:spcPts val="0"/>
              </a:spcBef>
            </a:pPr>
            <a:endParaRPr lang="en-US" altLang="en-US" sz="2000" dirty="0"/>
          </a:p>
        </p:txBody>
      </p:sp>
      <p:pic>
        <p:nvPicPr>
          <p:cNvPr id="3" name="Picture 2">
            <a:extLst>
              <a:ext uri="{FF2B5EF4-FFF2-40B4-BE49-F238E27FC236}">
                <a16:creationId xmlns:a16="http://schemas.microsoft.com/office/drawing/2014/main" id="{BCE58AB5-3EB3-4F69-8091-F01102C99FB8}"/>
              </a:ext>
            </a:extLst>
          </p:cNvPr>
          <p:cNvPicPr>
            <a:picLocks noChangeAspect="1"/>
          </p:cNvPicPr>
          <p:nvPr/>
        </p:nvPicPr>
        <p:blipFill rotWithShape="1">
          <a:blip r:embed="rId3">
            <a:clrChange>
              <a:clrFrom>
                <a:srgbClr val="FFFFFF"/>
              </a:clrFrom>
              <a:clrTo>
                <a:srgbClr val="FFFFFF">
                  <a:alpha val="0"/>
                </a:srgbClr>
              </a:clrTo>
            </a:clrChange>
          </a:blip>
          <a:srcRect l="5111" t="10077" r="10875" b="4605"/>
          <a:stretch/>
        </p:blipFill>
        <p:spPr>
          <a:xfrm>
            <a:off x="5085830" y="1685925"/>
            <a:ext cx="6982346" cy="4204970"/>
          </a:xfrm>
          <a:prstGeom prst="rect">
            <a:avLst/>
          </a:prstGeom>
        </p:spPr>
      </p:pic>
      <p:pic>
        <p:nvPicPr>
          <p:cNvPr id="111618" name="Picture 2" descr="IAE V2500 - Wikipedia">
            <a:extLst>
              <a:ext uri="{FF2B5EF4-FFF2-40B4-BE49-F238E27FC236}">
                <a16:creationId xmlns:a16="http://schemas.microsoft.com/office/drawing/2014/main" id="{7EA50EBB-7126-48C7-9C69-EF78828701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8524" y="3981450"/>
            <a:ext cx="2777676" cy="1848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291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7.7 Engine Manufacturers: Joint Programs</a:t>
            </a:r>
            <a:br>
              <a:rPr lang="en-US" dirty="0"/>
            </a:br>
            <a:r>
              <a:rPr lang="en-US" dirty="0"/>
              <a:t>2</a:t>
            </a:r>
            <a:r>
              <a:rPr lang="en-US" altLang="en-US" sz="3600" dirty="0"/>
              <a:t> – CFM56 family of engines</a:t>
            </a:r>
            <a:br>
              <a:rPr lang="en-US" altLang="en-US" sz="3600" dirty="0"/>
            </a:br>
            <a:endParaRPr lang="en-US" dirty="0"/>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spcBef>
                <a:spcPts val="0"/>
              </a:spcBef>
              <a:buNone/>
            </a:pPr>
            <a:r>
              <a:rPr lang="en-US" altLang="en-US" sz="2400" dirty="0"/>
              <a:t>Used on Boeing 737 family and Airbus A318, A319, A320, A321 and A340 families</a:t>
            </a:r>
          </a:p>
          <a:p>
            <a:pPr marL="0" indent="0">
              <a:spcBef>
                <a:spcPts val="0"/>
              </a:spcBef>
              <a:buNone/>
            </a:pPr>
            <a:endParaRPr lang="en-US" altLang="en-US" sz="2400" dirty="0"/>
          </a:p>
          <a:p>
            <a:pPr marL="0" indent="0">
              <a:spcBef>
                <a:spcPts val="0"/>
              </a:spcBef>
              <a:buNone/>
            </a:pPr>
            <a:r>
              <a:rPr lang="en-US" altLang="en-US" dirty="0"/>
              <a:t>Work split:</a:t>
            </a:r>
          </a:p>
          <a:p>
            <a:pPr>
              <a:spcBef>
                <a:spcPts val="0"/>
              </a:spcBef>
            </a:pPr>
            <a:r>
              <a:rPr lang="en-US" altLang="en-US" sz="1800" dirty="0"/>
              <a:t>50% </a:t>
            </a:r>
            <a:r>
              <a:rPr lang="en-US" sz="1800" u="none" strike="noStrike" baseline="0" dirty="0">
                <a:solidFill>
                  <a:srgbClr val="000000"/>
                </a:solidFill>
              </a:rPr>
              <a:t>SNECMA</a:t>
            </a:r>
            <a:r>
              <a:rPr lang="en-US" altLang="en-US" sz="1800" dirty="0"/>
              <a:t> (fan, LPT, gearbox &amp; exhaust)</a:t>
            </a:r>
          </a:p>
          <a:p>
            <a:pPr>
              <a:spcBef>
                <a:spcPts val="0"/>
              </a:spcBef>
            </a:pPr>
            <a:r>
              <a:rPr lang="en-US" altLang="en-US" sz="1800" dirty="0"/>
              <a:t>50% GE (Engine core (HPC, combustor and HPT))</a:t>
            </a:r>
          </a:p>
          <a:p>
            <a:pPr>
              <a:spcBef>
                <a:spcPts val="0"/>
              </a:spcBef>
            </a:pPr>
            <a:endParaRPr lang="en-US" altLang="en-US" sz="2000" dirty="0"/>
          </a:p>
          <a:p>
            <a:pPr>
              <a:spcBef>
                <a:spcPts val="0"/>
              </a:spcBef>
            </a:pPr>
            <a:endParaRPr lang="en-US" altLang="en-US" sz="2000" dirty="0"/>
          </a:p>
          <a:p>
            <a:pPr>
              <a:spcBef>
                <a:spcPts val="0"/>
              </a:spcBef>
            </a:pPr>
            <a:endParaRPr lang="en-US" altLang="en-US" sz="1600" dirty="0"/>
          </a:p>
          <a:p>
            <a:pPr>
              <a:spcBef>
                <a:spcPts val="0"/>
              </a:spcBef>
            </a:pPr>
            <a:endParaRPr lang="en-US" altLang="en-US" sz="2000" dirty="0"/>
          </a:p>
        </p:txBody>
      </p:sp>
      <p:pic>
        <p:nvPicPr>
          <p:cNvPr id="5" name="Picture 4">
            <a:extLst>
              <a:ext uri="{FF2B5EF4-FFF2-40B4-BE49-F238E27FC236}">
                <a16:creationId xmlns:a16="http://schemas.microsoft.com/office/drawing/2014/main" id="{1BD4DF22-D8DE-4CE9-9E6E-C4288DCEEC40}"/>
              </a:ext>
            </a:extLst>
          </p:cNvPr>
          <p:cNvPicPr>
            <a:picLocks noChangeAspect="1"/>
          </p:cNvPicPr>
          <p:nvPr/>
        </p:nvPicPr>
        <p:blipFill rotWithShape="1">
          <a:blip r:embed="rId3"/>
          <a:srcRect b="4653"/>
          <a:stretch/>
        </p:blipFill>
        <p:spPr>
          <a:xfrm>
            <a:off x="6790088" y="2149778"/>
            <a:ext cx="5401912" cy="3741117"/>
          </a:xfrm>
          <a:prstGeom prst="rect">
            <a:avLst/>
          </a:prstGeom>
        </p:spPr>
      </p:pic>
      <p:pic>
        <p:nvPicPr>
          <p:cNvPr id="116738" name="Picture 2" descr="LOGIN – EMTC Aviation Services GmbH">
            <a:extLst>
              <a:ext uri="{FF2B5EF4-FFF2-40B4-BE49-F238E27FC236}">
                <a16:creationId xmlns:a16="http://schemas.microsoft.com/office/drawing/2014/main" id="{899C7B13-C3AA-4A45-A80D-85CBBDE25B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3333750"/>
            <a:ext cx="3099570" cy="25571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918E090-5E5E-4589-AAA9-A3A7CF43DDFD}"/>
              </a:ext>
            </a:extLst>
          </p:cNvPr>
          <p:cNvSpPr txBox="1"/>
          <p:nvPr/>
        </p:nvSpPr>
        <p:spPr>
          <a:xfrm>
            <a:off x="3975651" y="5385233"/>
            <a:ext cx="4740966" cy="338554"/>
          </a:xfrm>
          <a:prstGeom prst="rect">
            <a:avLst/>
          </a:prstGeom>
          <a:noFill/>
        </p:spPr>
        <p:txBody>
          <a:bodyPr wrap="square">
            <a:spAutoFit/>
          </a:bodyPr>
          <a:lstStyle/>
          <a:p>
            <a:pPr algn="ctr"/>
            <a:r>
              <a:rPr lang="en-US" sz="1600" b="0" i="0" dirty="0">
                <a:solidFill>
                  <a:srgbClr val="222222"/>
                </a:solidFill>
                <a:effectLst/>
                <a:latin typeface="Roboto"/>
              </a:rPr>
              <a:t>Most popular engine ever; over 32645 built (2018)!</a:t>
            </a:r>
          </a:p>
        </p:txBody>
      </p:sp>
    </p:spTree>
    <p:extLst>
      <p:ext uri="{BB962C8B-B14F-4D97-AF65-F5344CB8AC3E}">
        <p14:creationId xmlns:p14="http://schemas.microsoft.com/office/powerpoint/2010/main" val="2677378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7.7 Engine Manufacturers: Joint Programs</a:t>
            </a:r>
            <a:br>
              <a:rPr lang="en-US" dirty="0"/>
            </a:br>
            <a:r>
              <a:rPr lang="en-US" dirty="0"/>
              <a:t>3</a:t>
            </a:r>
            <a:r>
              <a:rPr lang="en-US" altLang="en-US" sz="3600" dirty="0"/>
              <a:t> – GP7000 Engine Alliance</a:t>
            </a:r>
            <a:br>
              <a:rPr lang="en-US" altLang="en-US" sz="3600" dirty="0"/>
            </a:br>
            <a:endParaRPr lang="en-US" dirty="0"/>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spcBef>
                <a:spcPts val="0"/>
              </a:spcBef>
              <a:buNone/>
            </a:pPr>
            <a:r>
              <a:rPr lang="en-US" altLang="en-US" sz="2400" dirty="0"/>
              <a:t>Used on A380 family</a:t>
            </a:r>
          </a:p>
          <a:p>
            <a:pPr marL="0" indent="0">
              <a:spcBef>
                <a:spcPts val="0"/>
              </a:spcBef>
              <a:buNone/>
            </a:pPr>
            <a:endParaRPr lang="en-US" altLang="en-US" sz="2400" dirty="0"/>
          </a:p>
          <a:p>
            <a:pPr marL="0" indent="0">
              <a:spcBef>
                <a:spcPts val="0"/>
              </a:spcBef>
              <a:buNone/>
            </a:pPr>
            <a:r>
              <a:rPr lang="en-US" altLang="en-US" dirty="0"/>
              <a:t>Work split:</a:t>
            </a:r>
          </a:p>
          <a:p>
            <a:pPr>
              <a:spcBef>
                <a:spcPts val="0"/>
              </a:spcBef>
            </a:pPr>
            <a:r>
              <a:rPr lang="en-US" altLang="en-US" sz="1800" dirty="0"/>
              <a:t>50% P&amp;W </a:t>
            </a:r>
          </a:p>
          <a:p>
            <a:pPr>
              <a:spcBef>
                <a:spcPts val="0"/>
              </a:spcBef>
            </a:pPr>
            <a:r>
              <a:rPr lang="en-US" altLang="en-US" sz="1800" dirty="0"/>
              <a:t>40% GE</a:t>
            </a:r>
          </a:p>
          <a:p>
            <a:pPr>
              <a:spcBef>
                <a:spcPts val="0"/>
              </a:spcBef>
            </a:pPr>
            <a:r>
              <a:rPr lang="en-US" altLang="en-US" sz="1800" dirty="0"/>
              <a:t>10% </a:t>
            </a:r>
            <a:r>
              <a:rPr lang="en-US" altLang="en-US" sz="1800" dirty="0" err="1"/>
              <a:t>Snecma</a:t>
            </a:r>
            <a:endParaRPr lang="en-US" altLang="en-US" sz="2000" dirty="0"/>
          </a:p>
          <a:p>
            <a:pPr>
              <a:spcBef>
                <a:spcPts val="0"/>
              </a:spcBef>
            </a:pPr>
            <a:endParaRPr lang="en-US" altLang="en-US" sz="2000" dirty="0"/>
          </a:p>
          <a:p>
            <a:pPr marL="0" indent="0">
              <a:spcBef>
                <a:spcPts val="0"/>
              </a:spcBef>
              <a:buNone/>
            </a:pPr>
            <a:endParaRPr lang="en-US" altLang="en-US" sz="2000" dirty="0"/>
          </a:p>
          <a:p>
            <a:pPr>
              <a:spcBef>
                <a:spcPts val="0"/>
              </a:spcBef>
            </a:pPr>
            <a:endParaRPr lang="en-US" altLang="en-US" sz="1600" dirty="0"/>
          </a:p>
          <a:p>
            <a:pPr>
              <a:spcBef>
                <a:spcPts val="0"/>
              </a:spcBef>
            </a:pPr>
            <a:endParaRPr lang="en-US" altLang="en-US" sz="2000" dirty="0"/>
          </a:p>
        </p:txBody>
      </p:sp>
      <p:pic>
        <p:nvPicPr>
          <p:cNvPr id="3" name="Picture 2">
            <a:extLst>
              <a:ext uri="{FF2B5EF4-FFF2-40B4-BE49-F238E27FC236}">
                <a16:creationId xmlns:a16="http://schemas.microsoft.com/office/drawing/2014/main" id="{90B5FAF2-A4A1-4FFC-ADC9-F1EEF8392EFD}"/>
              </a:ext>
            </a:extLst>
          </p:cNvPr>
          <p:cNvPicPr>
            <a:picLocks noChangeAspect="1"/>
          </p:cNvPicPr>
          <p:nvPr/>
        </p:nvPicPr>
        <p:blipFill>
          <a:blip r:embed="rId3"/>
          <a:stretch>
            <a:fillRect/>
          </a:stretch>
        </p:blipFill>
        <p:spPr>
          <a:xfrm>
            <a:off x="5938684" y="2528263"/>
            <a:ext cx="6253316" cy="3362632"/>
          </a:xfrm>
          <a:prstGeom prst="rect">
            <a:avLst/>
          </a:prstGeom>
        </p:spPr>
      </p:pic>
      <p:pic>
        <p:nvPicPr>
          <p:cNvPr id="115716" name="Picture 4">
            <a:extLst>
              <a:ext uri="{FF2B5EF4-FFF2-40B4-BE49-F238E27FC236}">
                <a16:creationId xmlns:a16="http://schemas.microsoft.com/office/drawing/2014/main" id="{26E05F1D-0311-43D7-B094-9F175F752D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975" y="3648075"/>
            <a:ext cx="3211517"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233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6" name="Picture 4" descr="3D Eurojet EJ200 Military Turbofan Jet Engine | CGTrader">
            <a:extLst>
              <a:ext uri="{FF2B5EF4-FFF2-40B4-BE49-F238E27FC236}">
                <a16:creationId xmlns:a16="http://schemas.microsoft.com/office/drawing/2014/main" id="{E922497F-5FF1-474A-8079-29CD1A2EA3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799"/>
          <a:stretch/>
        </p:blipFill>
        <p:spPr bwMode="auto">
          <a:xfrm flipH="1">
            <a:off x="7270943" y="3790949"/>
            <a:ext cx="4311457" cy="20999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7.7 Engine Manufacturers: Joint Programs</a:t>
            </a:r>
            <a:br>
              <a:rPr lang="en-US" dirty="0"/>
            </a:br>
            <a:r>
              <a:rPr lang="en-US" dirty="0"/>
              <a:t>4</a:t>
            </a:r>
            <a:r>
              <a:rPr lang="en-US" altLang="en-US" sz="3600" dirty="0"/>
              <a:t> – </a:t>
            </a:r>
            <a:r>
              <a:rPr lang="en-US" altLang="en-US" sz="3600" dirty="0" err="1"/>
              <a:t>Eurojet</a:t>
            </a:r>
            <a:r>
              <a:rPr lang="en-US" altLang="en-US" sz="3600" dirty="0"/>
              <a:t> EJ200</a:t>
            </a:r>
            <a:br>
              <a:rPr lang="en-US" altLang="en-US" sz="3600" dirty="0"/>
            </a:br>
            <a:endParaRPr lang="en-US" dirty="0"/>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spcBef>
                <a:spcPts val="0"/>
              </a:spcBef>
              <a:buNone/>
            </a:pPr>
            <a:r>
              <a:rPr lang="en-US" altLang="en-US" sz="2400" dirty="0"/>
              <a:t>Used on Eurofighter Typhoon</a:t>
            </a:r>
          </a:p>
          <a:p>
            <a:pPr marL="0" indent="0">
              <a:spcBef>
                <a:spcPts val="0"/>
              </a:spcBef>
              <a:buNone/>
            </a:pPr>
            <a:endParaRPr lang="en-US" altLang="en-US" sz="2400" dirty="0"/>
          </a:p>
          <a:p>
            <a:pPr marL="0" indent="0">
              <a:spcBef>
                <a:spcPts val="0"/>
              </a:spcBef>
              <a:buNone/>
            </a:pPr>
            <a:r>
              <a:rPr lang="en-US" altLang="en-US" dirty="0"/>
              <a:t>Work split (development):</a:t>
            </a:r>
          </a:p>
          <a:p>
            <a:pPr>
              <a:spcBef>
                <a:spcPts val="0"/>
              </a:spcBef>
            </a:pPr>
            <a:r>
              <a:rPr lang="en-US" altLang="en-US" sz="1800" dirty="0"/>
              <a:t>33% Rolls Royce (combustion system, HPT, engine health monitoring system)</a:t>
            </a:r>
          </a:p>
          <a:p>
            <a:pPr>
              <a:spcBef>
                <a:spcPts val="0"/>
              </a:spcBef>
            </a:pPr>
            <a:r>
              <a:rPr lang="en-US" altLang="en-US" sz="1800" dirty="0"/>
              <a:t>33% MTU (LPC, HPC, DECMU (digital engine control &amp; monitoring unit))</a:t>
            </a:r>
          </a:p>
          <a:p>
            <a:pPr>
              <a:spcBef>
                <a:spcPts val="0"/>
              </a:spcBef>
            </a:pPr>
            <a:r>
              <a:rPr lang="en-US" altLang="en-US" sz="1800" dirty="0"/>
              <a:t>21% </a:t>
            </a:r>
            <a:r>
              <a:rPr lang="en-US" altLang="en-US" sz="1800" dirty="0" err="1"/>
              <a:t>Avio</a:t>
            </a:r>
            <a:r>
              <a:rPr lang="en-US" altLang="en-US" sz="1800" dirty="0"/>
              <a:t> (LPT, reheat/afterburner system)</a:t>
            </a:r>
          </a:p>
          <a:p>
            <a:pPr>
              <a:spcBef>
                <a:spcPts val="0"/>
              </a:spcBef>
            </a:pPr>
            <a:r>
              <a:rPr lang="en-US" altLang="en-US" sz="1800" dirty="0"/>
              <a:t>13% ITP (Spain) (exhaust nozzle, jet pipe, exhaust diffuser, bypass duct, external dressings)</a:t>
            </a:r>
          </a:p>
          <a:p>
            <a:pPr marL="0" indent="0">
              <a:spcBef>
                <a:spcPts val="0"/>
              </a:spcBef>
              <a:buNone/>
            </a:pPr>
            <a:endParaRPr lang="en-US" altLang="en-US" sz="2400" dirty="0"/>
          </a:p>
          <a:p>
            <a:pPr marL="0" indent="0">
              <a:spcBef>
                <a:spcPts val="0"/>
              </a:spcBef>
              <a:buNone/>
            </a:pPr>
            <a:r>
              <a:rPr lang="en-US" altLang="en-US" dirty="0"/>
              <a:t>Work split (production):</a:t>
            </a:r>
          </a:p>
          <a:p>
            <a:pPr>
              <a:spcBef>
                <a:spcPts val="0"/>
              </a:spcBef>
            </a:pPr>
            <a:r>
              <a:rPr lang="en-US" altLang="en-US" sz="1800" dirty="0"/>
              <a:t>34.5% Rolls Royce</a:t>
            </a:r>
          </a:p>
          <a:p>
            <a:pPr>
              <a:spcBef>
                <a:spcPts val="0"/>
              </a:spcBef>
            </a:pPr>
            <a:r>
              <a:rPr lang="en-US" altLang="en-US" sz="1800" dirty="0"/>
              <a:t>30% MTU</a:t>
            </a:r>
          </a:p>
          <a:p>
            <a:pPr>
              <a:spcBef>
                <a:spcPts val="0"/>
              </a:spcBef>
            </a:pPr>
            <a:r>
              <a:rPr lang="en-US" altLang="en-US" sz="1800" dirty="0"/>
              <a:t>19.5% </a:t>
            </a:r>
            <a:r>
              <a:rPr lang="en-US" altLang="en-US" sz="1800" dirty="0" err="1"/>
              <a:t>Avio</a:t>
            </a:r>
            <a:endParaRPr lang="en-US" altLang="en-US" sz="1800" dirty="0"/>
          </a:p>
          <a:p>
            <a:pPr>
              <a:spcBef>
                <a:spcPts val="0"/>
              </a:spcBef>
            </a:pPr>
            <a:r>
              <a:rPr lang="en-US" altLang="en-US" sz="1800" dirty="0"/>
              <a:t>16% ITP (Spain)</a:t>
            </a:r>
          </a:p>
          <a:p>
            <a:pPr marL="0" indent="0">
              <a:spcBef>
                <a:spcPts val="0"/>
              </a:spcBef>
              <a:buNone/>
            </a:pPr>
            <a:endParaRPr lang="en-US" altLang="en-US" sz="2000" dirty="0"/>
          </a:p>
        </p:txBody>
      </p:sp>
      <p:pic>
        <p:nvPicPr>
          <p:cNvPr id="110598" name="Picture 6" descr="ALERT Two RAF Typhoon jets were scrambled after Russian military planes  approached UK airspace - AIRLIVE">
            <a:extLst>
              <a:ext uri="{FF2B5EF4-FFF2-40B4-BE49-F238E27FC236}">
                <a16:creationId xmlns:a16="http://schemas.microsoft.com/office/drawing/2014/main" id="{371F1B18-3EC4-4C94-B23A-77D336C600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37" t="7800" r="2386" b="5721"/>
          <a:stretch/>
        </p:blipFill>
        <p:spPr bwMode="auto">
          <a:xfrm>
            <a:off x="8609282" y="1329055"/>
            <a:ext cx="2973118" cy="2099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699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4D6237C0-7B07-4CD7-BC9E-36D06C8458FE}"/>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7"/>
            </a:pPr>
            <a:r>
              <a:rPr lang="en-US" dirty="0">
                <a:solidFill>
                  <a:schemeClr val="bg1"/>
                </a:solidFill>
              </a:rPr>
              <a:t>Preliminary Propulsion Sizing</a:t>
            </a:r>
          </a:p>
          <a:p>
            <a:pPr marL="192882" lvl="1" indent="0">
              <a:spcBef>
                <a:spcPts val="0"/>
              </a:spcBef>
              <a:buNone/>
            </a:pPr>
            <a:r>
              <a:rPr lang="en-US" sz="1800" dirty="0">
                <a:solidFill>
                  <a:schemeClr val="bg1">
                    <a:lumMod val="65000"/>
                  </a:schemeClr>
                </a:solidFill>
              </a:rPr>
              <a:t>7.1. Introduction </a:t>
            </a:r>
          </a:p>
          <a:p>
            <a:pPr marL="192882" lvl="1" indent="0">
              <a:spcBef>
                <a:spcPts val="0"/>
              </a:spcBef>
              <a:buNone/>
            </a:pPr>
            <a:r>
              <a:rPr lang="en-US" sz="1800" dirty="0">
                <a:solidFill>
                  <a:schemeClr val="bg1">
                    <a:lumMod val="65000"/>
                  </a:schemeClr>
                </a:solidFill>
              </a:rPr>
              <a:t>7.2. Gas Generators</a:t>
            </a:r>
          </a:p>
          <a:p>
            <a:pPr marL="192882" lvl="1" indent="0">
              <a:spcBef>
                <a:spcPts val="0"/>
              </a:spcBef>
              <a:buNone/>
            </a:pPr>
            <a:r>
              <a:rPr lang="en-US" sz="1800" dirty="0">
                <a:solidFill>
                  <a:schemeClr val="bg1">
                    <a:lumMod val="65000"/>
                  </a:schemeClr>
                </a:solidFill>
              </a:rPr>
              <a:t>7.3. Gas Turbine Thermodynamics (Recap)</a:t>
            </a:r>
          </a:p>
          <a:p>
            <a:pPr marL="192882" lvl="1" indent="0">
              <a:spcBef>
                <a:spcPts val="0"/>
              </a:spcBef>
              <a:buNone/>
            </a:pPr>
            <a:r>
              <a:rPr lang="en-US" sz="1600" dirty="0">
                <a:solidFill>
                  <a:schemeClr val="bg1">
                    <a:lumMod val="65000"/>
                  </a:schemeClr>
                </a:solidFill>
              </a:rPr>
              <a:t>	7.3.1 Ideal Cycle</a:t>
            </a:r>
          </a:p>
          <a:p>
            <a:pPr marL="192882" lvl="1" indent="0">
              <a:spcBef>
                <a:spcPts val="0"/>
              </a:spcBef>
              <a:buNone/>
            </a:pPr>
            <a:r>
              <a:rPr lang="en-US" sz="1600" dirty="0">
                <a:solidFill>
                  <a:schemeClr val="bg1">
                    <a:lumMod val="65000"/>
                  </a:schemeClr>
                </a:solidFill>
              </a:rPr>
              <a:t>	7.3.2 Gas Power &amp; Efficiency</a:t>
            </a:r>
          </a:p>
          <a:p>
            <a:pPr marL="192882" lvl="1" indent="0">
              <a:spcBef>
                <a:spcPts val="0"/>
              </a:spcBef>
              <a:buNone/>
            </a:pPr>
            <a:r>
              <a:rPr lang="en-US" sz="1600" dirty="0">
                <a:solidFill>
                  <a:schemeClr val="bg1">
                    <a:lumMod val="65000"/>
                  </a:schemeClr>
                </a:solidFill>
              </a:rPr>
              <a:t>	7.3.3 Real Processes</a:t>
            </a:r>
          </a:p>
          <a:p>
            <a:pPr marL="192882" lvl="1" indent="0">
              <a:spcBef>
                <a:spcPts val="0"/>
              </a:spcBef>
              <a:buNone/>
            </a:pPr>
            <a:r>
              <a:rPr lang="en-US" sz="1800" dirty="0">
                <a:solidFill>
                  <a:schemeClr val="bg1">
                    <a:lumMod val="65000"/>
                  </a:schemeClr>
                </a:solidFill>
              </a:rPr>
              <a:t>7.4. Gas Turbine Classifications &amp; Configurations</a:t>
            </a:r>
          </a:p>
          <a:p>
            <a:pPr marL="192882" lvl="1" indent="0">
              <a:spcBef>
                <a:spcPts val="0"/>
              </a:spcBef>
              <a:buNone/>
            </a:pPr>
            <a:r>
              <a:rPr lang="en-US" sz="1800" dirty="0">
                <a:solidFill>
                  <a:schemeClr val="bg1">
                    <a:lumMod val="65000"/>
                  </a:schemeClr>
                </a:solidFill>
              </a:rPr>
              <a:t>7.5. Governing Equations of Gas Turbines</a:t>
            </a:r>
          </a:p>
          <a:p>
            <a:pPr marL="192882" lvl="1" indent="0">
              <a:spcBef>
                <a:spcPts val="0"/>
              </a:spcBef>
              <a:buNone/>
            </a:pPr>
            <a:r>
              <a:rPr lang="en-US" sz="1800" dirty="0">
                <a:solidFill>
                  <a:schemeClr val="bg1">
                    <a:lumMod val="65000"/>
                  </a:schemeClr>
                </a:solidFill>
              </a:rPr>
              <a:t>7.6. Engine Scaling techniques</a:t>
            </a:r>
          </a:p>
          <a:p>
            <a:pPr marL="192882" lvl="1" indent="0">
              <a:spcBef>
                <a:spcPts val="0"/>
              </a:spcBef>
              <a:buNone/>
            </a:pPr>
            <a:r>
              <a:rPr lang="en-US" sz="1600" dirty="0">
                <a:solidFill>
                  <a:schemeClr val="bg1">
                    <a:lumMod val="65000"/>
                  </a:schemeClr>
                </a:solidFill>
              </a:rPr>
              <a:t>	7.6.1 Piston Engine Scaling</a:t>
            </a:r>
          </a:p>
          <a:p>
            <a:pPr marL="192882" lvl="1" indent="0">
              <a:spcBef>
                <a:spcPts val="0"/>
              </a:spcBef>
              <a:buNone/>
            </a:pPr>
            <a:r>
              <a:rPr lang="en-US" sz="1600" dirty="0">
                <a:solidFill>
                  <a:schemeClr val="bg1">
                    <a:lumMod val="65000"/>
                  </a:schemeClr>
                </a:solidFill>
              </a:rPr>
              <a:t>	7.6.2 Propeller Engine Scaling</a:t>
            </a:r>
          </a:p>
          <a:p>
            <a:pPr marL="192882" lvl="1" indent="0">
              <a:spcBef>
                <a:spcPts val="0"/>
              </a:spcBef>
              <a:buNone/>
            </a:pPr>
            <a:r>
              <a:rPr lang="en-US" sz="1600" dirty="0">
                <a:solidFill>
                  <a:schemeClr val="bg1">
                    <a:lumMod val="65000"/>
                  </a:schemeClr>
                </a:solidFill>
              </a:rPr>
              <a:t>	7.6.3 Turbojet Engine Scaling</a:t>
            </a:r>
          </a:p>
          <a:p>
            <a:pPr marL="192882" lvl="1" indent="0">
              <a:spcBef>
                <a:spcPts val="0"/>
              </a:spcBef>
              <a:buNone/>
            </a:pPr>
            <a:r>
              <a:rPr lang="en-US" sz="1600" dirty="0">
                <a:solidFill>
                  <a:schemeClr val="bg1">
                    <a:lumMod val="65000"/>
                  </a:schemeClr>
                </a:solidFill>
              </a:rPr>
              <a:t>	7.6.4 Effects of Altitude and Velocity</a:t>
            </a:r>
          </a:p>
          <a:p>
            <a:pPr marL="192882" lvl="1" indent="0">
              <a:spcBef>
                <a:spcPts val="0"/>
              </a:spcBef>
              <a:buNone/>
            </a:pPr>
            <a:r>
              <a:rPr lang="en-US" sz="1800" dirty="0">
                <a:solidFill>
                  <a:schemeClr val="bg1">
                    <a:lumMod val="65000"/>
                  </a:schemeClr>
                </a:solidFill>
              </a:rPr>
              <a:t>7.7. Engine Manufacturers &amp; Joint Programs</a:t>
            </a:r>
          </a:p>
          <a:p>
            <a:pPr marL="192882" lvl="1" indent="0">
              <a:spcBef>
                <a:spcPts val="0"/>
              </a:spcBef>
              <a:buNone/>
            </a:pPr>
            <a:r>
              <a:rPr lang="en-US" sz="1800" b="1" u="sng" dirty="0">
                <a:solidFill>
                  <a:schemeClr val="bg1"/>
                </a:solidFill>
              </a:rPr>
              <a:t>7.8. Future Developments</a:t>
            </a:r>
          </a:p>
          <a:p>
            <a:pPr marL="192882" lvl="1" indent="0">
              <a:spcBef>
                <a:spcPts val="0"/>
              </a:spcBef>
              <a:buNone/>
            </a:pPr>
            <a:endParaRPr lang="en-US" sz="1800" dirty="0"/>
          </a:p>
          <a:p>
            <a:pPr marL="192882" lvl="1" indent="0">
              <a:spcBef>
                <a:spcPts val="0"/>
              </a:spcBef>
              <a:buNone/>
            </a:pPr>
            <a:endParaRPr lang="en-US" sz="1800" dirty="0"/>
          </a:p>
          <a:p>
            <a:pPr marL="192882" lvl="1" indent="0">
              <a:spcBef>
                <a:spcPts val="0"/>
              </a:spcBef>
              <a:buNone/>
            </a:pPr>
            <a:endParaRPr lang="en-US"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1871240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7.8 Future Developments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spcBef>
                <a:spcPts val="0"/>
              </a:spcBef>
              <a:buNone/>
            </a:pPr>
            <a:r>
              <a:rPr lang="en-US" altLang="en-US" dirty="0"/>
              <a:t>Future developments of aircraft engines must:</a:t>
            </a:r>
          </a:p>
          <a:p>
            <a:pPr>
              <a:spcBef>
                <a:spcPts val="0"/>
              </a:spcBef>
            </a:pPr>
            <a:r>
              <a:rPr lang="en-US" altLang="en-US" sz="2000" dirty="0"/>
              <a:t>Reduce emissions &amp; noise to meet regulatory requirements</a:t>
            </a:r>
          </a:p>
          <a:p>
            <a:pPr>
              <a:spcBef>
                <a:spcPts val="0"/>
              </a:spcBef>
            </a:pPr>
            <a:r>
              <a:rPr lang="en-US" altLang="en-US" sz="2000" dirty="0"/>
              <a:t>Increase reliability &amp; efficiency to meet operational requirements</a:t>
            </a:r>
          </a:p>
          <a:p>
            <a:pPr>
              <a:spcBef>
                <a:spcPts val="0"/>
              </a:spcBef>
            </a:pPr>
            <a:endParaRPr lang="en-US" altLang="en-US" dirty="0"/>
          </a:p>
          <a:p>
            <a:pPr>
              <a:spcBef>
                <a:spcPts val="0"/>
              </a:spcBef>
            </a:pPr>
            <a:endParaRPr lang="en-US" altLang="en-US" dirty="0"/>
          </a:p>
          <a:p>
            <a:pPr marL="0" indent="0">
              <a:spcBef>
                <a:spcPts val="0"/>
              </a:spcBef>
              <a:buNone/>
            </a:pPr>
            <a:r>
              <a:rPr lang="en-US" altLang="en-US" dirty="0"/>
              <a:t>Some example options for improvement:</a:t>
            </a:r>
          </a:p>
          <a:p>
            <a:pPr>
              <a:spcBef>
                <a:spcPts val="0"/>
              </a:spcBef>
            </a:pPr>
            <a:r>
              <a:rPr lang="en-US" altLang="en-US" sz="2000" dirty="0"/>
              <a:t>Geared turbofan engines</a:t>
            </a:r>
          </a:p>
          <a:p>
            <a:pPr>
              <a:spcBef>
                <a:spcPts val="0"/>
              </a:spcBef>
            </a:pPr>
            <a:r>
              <a:rPr lang="en-US" altLang="en-US" sz="2000" dirty="0"/>
              <a:t>Open rotor engines</a:t>
            </a:r>
          </a:p>
          <a:p>
            <a:pPr>
              <a:spcBef>
                <a:spcPts val="0"/>
              </a:spcBef>
            </a:pPr>
            <a:r>
              <a:rPr lang="en-US" altLang="en-US" sz="2000" dirty="0"/>
              <a:t>Intercooled and recuperated engines</a:t>
            </a:r>
          </a:p>
          <a:p>
            <a:pPr>
              <a:spcBef>
                <a:spcPts val="0"/>
              </a:spcBef>
            </a:pPr>
            <a:r>
              <a:rPr lang="en-US" altLang="en-US" sz="2000" dirty="0"/>
              <a:t>Different energy sources (electric/fuel cell/hydrogen…)</a:t>
            </a:r>
          </a:p>
          <a:p>
            <a:pPr>
              <a:spcBef>
                <a:spcPts val="0"/>
              </a:spcBef>
            </a:pPr>
            <a:endParaRPr lang="en-US" altLang="en-US" dirty="0"/>
          </a:p>
        </p:txBody>
      </p:sp>
      <p:pic>
        <p:nvPicPr>
          <p:cNvPr id="3" name="Picture 2">
            <a:extLst>
              <a:ext uri="{FF2B5EF4-FFF2-40B4-BE49-F238E27FC236}">
                <a16:creationId xmlns:a16="http://schemas.microsoft.com/office/drawing/2014/main" id="{D9093D1E-AEEA-412D-BBCC-45B875061C32}"/>
              </a:ext>
            </a:extLst>
          </p:cNvPr>
          <p:cNvPicPr>
            <a:picLocks noChangeAspect="1"/>
          </p:cNvPicPr>
          <p:nvPr/>
        </p:nvPicPr>
        <p:blipFill rotWithShape="1">
          <a:blip r:embed="rId3"/>
          <a:srcRect l="1018" t="2149" r="2651"/>
          <a:stretch/>
        </p:blipFill>
        <p:spPr>
          <a:xfrm>
            <a:off x="8584837" y="2990850"/>
            <a:ext cx="2997563" cy="2822472"/>
          </a:xfrm>
          <a:prstGeom prst="rect">
            <a:avLst/>
          </a:prstGeom>
        </p:spPr>
      </p:pic>
    </p:spTree>
    <p:extLst>
      <p:ext uri="{BB962C8B-B14F-4D97-AF65-F5344CB8AC3E}">
        <p14:creationId xmlns:p14="http://schemas.microsoft.com/office/powerpoint/2010/main" val="3902325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7.8 Future Developments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spcBef>
                <a:spcPts val="0"/>
              </a:spcBef>
              <a:buNone/>
            </a:pPr>
            <a:r>
              <a:rPr lang="en-US" altLang="en-US" dirty="0"/>
              <a:t>Historic trends:</a:t>
            </a:r>
            <a:endParaRPr lang="en-US" altLang="en-US" sz="2000" dirty="0"/>
          </a:p>
        </p:txBody>
      </p:sp>
      <p:pic>
        <p:nvPicPr>
          <p:cNvPr id="5" name="Picture 4">
            <a:extLst>
              <a:ext uri="{FF2B5EF4-FFF2-40B4-BE49-F238E27FC236}">
                <a16:creationId xmlns:a16="http://schemas.microsoft.com/office/drawing/2014/main" id="{B5BA8458-857A-45E4-AEB9-9960E14161FB}"/>
              </a:ext>
            </a:extLst>
          </p:cNvPr>
          <p:cNvPicPr>
            <a:picLocks noChangeAspect="1"/>
          </p:cNvPicPr>
          <p:nvPr/>
        </p:nvPicPr>
        <p:blipFill>
          <a:blip r:embed="rId3"/>
          <a:stretch>
            <a:fillRect/>
          </a:stretch>
        </p:blipFill>
        <p:spPr>
          <a:xfrm>
            <a:off x="265471" y="2393808"/>
            <a:ext cx="5373329" cy="2863985"/>
          </a:xfrm>
          <a:prstGeom prst="rect">
            <a:avLst/>
          </a:prstGeom>
        </p:spPr>
      </p:pic>
      <p:sp>
        <p:nvSpPr>
          <p:cNvPr id="9" name="TextBox 8">
            <a:extLst>
              <a:ext uri="{FF2B5EF4-FFF2-40B4-BE49-F238E27FC236}">
                <a16:creationId xmlns:a16="http://schemas.microsoft.com/office/drawing/2014/main" id="{9B9F2FB9-03FB-4043-85FE-1079D75E9D6B}"/>
              </a:ext>
            </a:extLst>
          </p:cNvPr>
          <p:cNvSpPr txBox="1"/>
          <p:nvPr/>
        </p:nvSpPr>
        <p:spPr>
          <a:xfrm>
            <a:off x="1257875" y="5338994"/>
            <a:ext cx="3388519" cy="369332"/>
          </a:xfrm>
          <a:prstGeom prst="rect">
            <a:avLst/>
          </a:prstGeom>
          <a:noFill/>
        </p:spPr>
        <p:txBody>
          <a:bodyPr wrap="square">
            <a:spAutoFit/>
          </a:bodyPr>
          <a:lstStyle/>
          <a:p>
            <a:pPr algn="ctr"/>
            <a:r>
              <a:rPr lang="en-US" altLang="en-US" dirty="0"/>
              <a:t>Increases in pressure ratios</a:t>
            </a:r>
            <a:endParaRPr lang="en-US" dirty="0"/>
          </a:p>
        </p:txBody>
      </p:sp>
      <p:sp>
        <p:nvSpPr>
          <p:cNvPr id="10" name="TextBox 9">
            <a:extLst>
              <a:ext uri="{FF2B5EF4-FFF2-40B4-BE49-F238E27FC236}">
                <a16:creationId xmlns:a16="http://schemas.microsoft.com/office/drawing/2014/main" id="{22932E84-B143-40A6-A8DB-EFA550E37089}"/>
              </a:ext>
            </a:extLst>
          </p:cNvPr>
          <p:cNvSpPr txBox="1"/>
          <p:nvPr/>
        </p:nvSpPr>
        <p:spPr>
          <a:xfrm>
            <a:off x="7545606" y="5375479"/>
            <a:ext cx="3388519" cy="369332"/>
          </a:xfrm>
          <a:prstGeom prst="rect">
            <a:avLst/>
          </a:prstGeom>
          <a:noFill/>
        </p:spPr>
        <p:txBody>
          <a:bodyPr wrap="square">
            <a:spAutoFit/>
          </a:bodyPr>
          <a:lstStyle/>
          <a:p>
            <a:pPr algn="ctr"/>
            <a:r>
              <a:rPr lang="en-US" altLang="en-US" dirty="0"/>
              <a:t>Increases in firing temperature</a:t>
            </a:r>
            <a:endParaRPr lang="en-US" dirty="0"/>
          </a:p>
        </p:txBody>
      </p:sp>
      <p:pic>
        <p:nvPicPr>
          <p:cNvPr id="11" name="Picture 10">
            <a:extLst>
              <a:ext uri="{FF2B5EF4-FFF2-40B4-BE49-F238E27FC236}">
                <a16:creationId xmlns:a16="http://schemas.microsoft.com/office/drawing/2014/main" id="{C30BC370-BF3F-4BE9-BBF0-0570E08FF48F}"/>
              </a:ext>
            </a:extLst>
          </p:cNvPr>
          <p:cNvPicPr>
            <a:picLocks noChangeAspect="1"/>
          </p:cNvPicPr>
          <p:nvPr/>
        </p:nvPicPr>
        <p:blipFill>
          <a:blip r:embed="rId4"/>
          <a:stretch>
            <a:fillRect/>
          </a:stretch>
        </p:blipFill>
        <p:spPr>
          <a:xfrm>
            <a:off x="1057851" y="2590789"/>
            <a:ext cx="2523550" cy="654254"/>
          </a:xfrm>
          <a:prstGeom prst="rect">
            <a:avLst/>
          </a:prstGeom>
        </p:spPr>
      </p:pic>
      <p:pic>
        <p:nvPicPr>
          <p:cNvPr id="12" name="Picture 11">
            <a:extLst>
              <a:ext uri="{FF2B5EF4-FFF2-40B4-BE49-F238E27FC236}">
                <a16:creationId xmlns:a16="http://schemas.microsoft.com/office/drawing/2014/main" id="{D09ED68E-2E73-42F1-B001-DAF7EC012112}"/>
              </a:ext>
            </a:extLst>
          </p:cNvPr>
          <p:cNvPicPr>
            <a:picLocks noChangeAspect="1"/>
          </p:cNvPicPr>
          <p:nvPr/>
        </p:nvPicPr>
        <p:blipFill>
          <a:blip r:embed="rId5"/>
          <a:stretch>
            <a:fillRect/>
          </a:stretch>
        </p:blipFill>
        <p:spPr>
          <a:xfrm>
            <a:off x="6553202" y="2407411"/>
            <a:ext cx="4865471" cy="2931583"/>
          </a:xfrm>
          <a:prstGeom prst="rect">
            <a:avLst/>
          </a:prstGeom>
        </p:spPr>
      </p:pic>
      <p:sp>
        <p:nvSpPr>
          <p:cNvPr id="13" name="Rectangle 12">
            <a:extLst>
              <a:ext uri="{FF2B5EF4-FFF2-40B4-BE49-F238E27FC236}">
                <a16:creationId xmlns:a16="http://schemas.microsoft.com/office/drawing/2014/main" id="{5C6AD9F4-BF73-41FC-8C81-1D505D78D1E7}"/>
              </a:ext>
            </a:extLst>
          </p:cNvPr>
          <p:cNvSpPr/>
          <p:nvPr/>
        </p:nvSpPr>
        <p:spPr>
          <a:xfrm>
            <a:off x="5438776" y="3495675"/>
            <a:ext cx="266700" cy="5048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751C08-BB54-4B86-B789-64446A392733}"/>
              </a:ext>
            </a:extLst>
          </p:cNvPr>
          <p:cNvSpPr/>
          <p:nvPr/>
        </p:nvSpPr>
        <p:spPr>
          <a:xfrm>
            <a:off x="11252887" y="3459679"/>
            <a:ext cx="266700" cy="5048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629B8EFC-378B-4535-8B2E-77F11A90F970}"/>
              </a:ext>
            </a:extLst>
          </p:cNvPr>
          <p:cNvPicPr>
            <a:picLocks noChangeAspect="1"/>
          </p:cNvPicPr>
          <p:nvPr/>
        </p:nvPicPr>
        <p:blipFill>
          <a:blip r:embed="rId6"/>
          <a:stretch>
            <a:fillRect/>
          </a:stretch>
        </p:blipFill>
        <p:spPr>
          <a:xfrm>
            <a:off x="9097297" y="4235245"/>
            <a:ext cx="1769806" cy="521110"/>
          </a:xfrm>
          <a:prstGeom prst="rect">
            <a:avLst/>
          </a:prstGeom>
        </p:spPr>
      </p:pic>
      <p:grpSp>
        <p:nvGrpSpPr>
          <p:cNvPr id="27" name="Group 26">
            <a:extLst>
              <a:ext uri="{FF2B5EF4-FFF2-40B4-BE49-F238E27FC236}">
                <a16:creationId xmlns:a16="http://schemas.microsoft.com/office/drawing/2014/main" id="{1D0497A8-C2D0-4734-AF94-7754A94097F0}"/>
              </a:ext>
            </a:extLst>
          </p:cNvPr>
          <p:cNvGrpSpPr/>
          <p:nvPr/>
        </p:nvGrpSpPr>
        <p:grpSpPr>
          <a:xfrm>
            <a:off x="4688232" y="2074205"/>
            <a:ext cx="2325276" cy="800081"/>
            <a:chOff x="4688232" y="2074205"/>
            <a:chExt cx="2325276" cy="800081"/>
          </a:xfrm>
        </p:grpSpPr>
        <p:cxnSp>
          <p:nvCxnSpPr>
            <p:cNvPr id="25" name="Straight Connector 24">
              <a:extLst>
                <a:ext uri="{FF2B5EF4-FFF2-40B4-BE49-F238E27FC236}">
                  <a16:creationId xmlns:a16="http://schemas.microsoft.com/office/drawing/2014/main" id="{79E8E595-5A42-4EDD-A2DE-DA82D341E498}"/>
                </a:ext>
              </a:extLst>
            </p:cNvPr>
            <p:cNvCxnSpPr>
              <a:cxnSpLocks/>
            </p:cNvCxnSpPr>
            <p:nvPr/>
          </p:nvCxnSpPr>
          <p:spPr>
            <a:xfrm flipV="1">
              <a:off x="4688232" y="2074205"/>
              <a:ext cx="728924" cy="800081"/>
            </a:xfrm>
            <a:prstGeom prst="line">
              <a:avLst/>
            </a:prstGeom>
            <a:ln w="19050">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6336213E-E22C-4611-8A9A-E307B34D3083}"/>
                </a:ext>
              </a:extLst>
            </p:cNvPr>
            <p:cNvGrpSpPr/>
            <p:nvPr/>
          </p:nvGrpSpPr>
          <p:grpSpPr>
            <a:xfrm>
              <a:off x="5125740" y="2074205"/>
              <a:ext cx="1887768" cy="369332"/>
              <a:chOff x="6321494" y="1046208"/>
              <a:chExt cx="1887768" cy="369332"/>
            </a:xfrm>
          </p:grpSpPr>
          <p:sp>
            <p:nvSpPr>
              <p:cNvPr id="15" name="Oval 14">
                <a:extLst>
                  <a:ext uri="{FF2B5EF4-FFF2-40B4-BE49-F238E27FC236}">
                    <a16:creationId xmlns:a16="http://schemas.microsoft.com/office/drawing/2014/main" id="{1C8227B8-9597-41A0-9786-B73B4FDC5552}"/>
                  </a:ext>
                </a:extLst>
              </p:cNvPr>
              <p:cNvSpPr/>
              <p:nvPr/>
            </p:nvSpPr>
            <p:spPr>
              <a:xfrm>
                <a:off x="6321494" y="1161093"/>
                <a:ext cx="139563" cy="13956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0AB1375-8953-4A6C-940B-08EF6F97ADAB}"/>
                  </a:ext>
                </a:extLst>
              </p:cNvPr>
              <p:cNvSpPr txBox="1"/>
              <p:nvPr/>
            </p:nvSpPr>
            <p:spPr>
              <a:xfrm>
                <a:off x="6408303" y="1046208"/>
                <a:ext cx="1800959" cy="369332"/>
              </a:xfrm>
              <a:prstGeom prst="rect">
                <a:avLst/>
              </a:prstGeom>
              <a:noFill/>
            </p:spPr>
            <p:txBody>
              <a:bodyPr wrap="square">
                <a:spAutoFit/>
              </a:bodyPr>
              <a:lstStyle/>
              <a:p>
                <a:pPr algn="ctr"/>
                <a:r>
                  <a:rPr lang="en-US" altLang="en-US" dirty="0"/>
                  <a:t>Trent 1000 (50:1)</a:t>
                </a:r>
                <a:endParaRPr lang="en-US" dirty="0"/>
              </a:p>
            </p:txBody>
          </p:sp>
        </p:grpSp>
        <p:grpSp>
          <p:nvGrpSpPr>
            <p:cNvPr id="6" name="Group 5">
              <a:extLst>
                <a:ext uri="{FF2B5EF4-FFF2-40B4-BE49-F238E27FC236}">
                  <a16:creationId xmlns:a16="http://schemas.microsoft.com/office/drawing/2014/main" id="{95619F52-0742-4B8A-9AC1-98F2F885F191}"/>
                </a:ext>
              </a:extLst>
            </p:cNvPr>
            <p:cNvGrpSpPr/>
            <p:nvPr/>
          </p:nvGrpSpPr>
          <p:grpSpPr>
            <a:xfrm>
              <a:off x="4885867" y="2453592"/>
              <a:ext cx="1781632" cy="369332"/>
              <a:chOff x="5225061" y="2142039"/>
              <a:chExt cx="1781632" cy="369332"/>
            </a:xfrm>
          </p:grpSpPr>
          <p:sp>
            <p:nvSpPr>
              <p:cNvPr id="3" name="Oval 2">
                <a:extLst>
                  <a:ext uri="{FF2B5EF4-FFF2-40B4-BE49-F238E27FC236}">
                    <a16:creationId xmlns:a16="http://schemas.microsoft.com/office/drawing/2014/main" id="{B1AAD89F-05D1-4288-994E-16DFA618A88E}"/>
                  </a:ext>
                </a:extLst>
              </p:cNvPr>
              <p:cNvSpPr/>
              <p:nvPr/>
            </p:nvSpPr>
            <p:spPr>
              <a:xfrm>
                <a:off x="5225061" y="2255899"/>
                <a:ext cx="139563" cy="13956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0EC6C4D-F8FA-4323-8534-FD04BC8061D8}"/>
                  </a:ext>
                </a:extLst>
              </p:cNvPr>
              <p:cNvSpPr txBox="1"/>
              <p:nvPr/>
            </p:nvSpPr>
            <p:spPr>
              <a:xfrm>
                <a:off x="5330964" y="2142039"/>
                <a:ext cx="1675729" cy="369332"/>
              </a:xfrm>
              <a:prstGeom prst="rect">
                <a:avLst/>
              </a:prstGeom>
              <a:noFill/>
            </p:spPr>
            <p:txBody>
              <a:bodyPr wrap="square">
                <a:spAutoFit/>
              </a:bodyPr>
              <a:lstStyle/>
              <a:p>
                <a:pPr algn="ctr"/>
                <a:r>
                  <a:rPr lang="en-US" altLang="en-US" dirty="0"/>
                  <a:t>GP  7000 (43:1)</a:t>
                </a:r>
                <a:endParaRPr lang="en-US" dirty="0"/>
              </a:p>
            </p:txBody>
          </p:sp>
        </p:grpSp>
      </p:grpSp>
      <p:grpSp>
        <p:nvGrpSpPr>
          <p:cNvPr id="8" name="Group 7">
            <a:extLst>
              <a:ext uri="{FF2B5EF4-FFF2-40B4-BE49-F238E27FC236}">
                <a16:creationId xmlns:a16="http://schemas.microsoft.com/office/drawing/2014/main" id="{ED88D4FB-72F1-9B5B-3DAC-C2989AA25749}"/>
              </a:ext>
            </a:extLst>
          </p:cNvPr>
          <p:cNvGrpSpPr/>
          <p:nvPr/>
        </p:nvGrpSpPr>
        <p:grpSpPr>
          <a:xfrm>
            <a:off x="10019915" y="1996743"/>
            <a:ext cx="1999994" cy="731950"/>
            <a:chOff x="4081452" y="2142336"/>
            <a:chExt cx="1999994" cy="731950"/>
          </a:xfrm>
        </p:grpSpPr>
        <p:cxnSp>
          <p:nvCxnSpPr>
            <p:cNvPr id="19" name="Straight Connector 18">
              <a:extLst>
                <a:ext uri="{FF2B5EF4-FFF2-40B4-BE49-F238E27FC236}">
                  <a16:creationId xmlns:a16="http://schemas.microsoft.com/office/drawing/2014/main" id="{66AE163C-EBC7-5F97-926C-C57913DF40C7}"/>
                </a:ext>
              </a:extLst>
            </p:cNvPr>
            <p:cNvCxnSpPr>
              <a:cxnSpLocks/>
            </p:cNvCxnSpPr>
            <p:nvPr/>
          </p:nvCxnSpPr>
          <p:spPr>
            <a:xfrm flipV="1">
              <a:off x="4688232" y="2646575"/>
              <a:ext cx="755579" cy="227711"/>
            </a:xfrm>
            <a:prstGeom prst="line">
              <a:avLst/>
            </a:prstGeom>
            <a:ln w="19050">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163941BB-B555-6352-C0C8-0E3C09180BAD}"/>
                </a:ext>
              </a:extLst>
            </p:cNvPr>
            <p:cNvGrpSpPr/>
            <p:nvPr/>
          </p:nvGrpSpPr>
          <p:grpSpPr>
            <a:xfrm>
              <a:off x="4081452" y="2142336"/>
              <a:ext cx="1999994" cy="648314"/>
              <a:chOff x="5277206" y="1114339"/>
              <a:chExt cx="1999994" cy="648314"/>
            </a:xfrm>
          </p:grpSpPr>
          <p:sp>
            <p:nvSpPr>
              <p:cNvPr id="24" name="Oval 23">
                <a:extLst>
                  <a:ext uri="{FF2B5EF4-FFF2-40B4-BE49-F238E27FC236}">
                    <a16:creationId xmlns:a16="http://schemas.microsoft.com/office/drawing/2014/main" id="{D7CE4D93-B93E-6E21-0233-06B9DD044FBA}"/>
                  </a:ext>
                </a:extLst>
              </p:cNvPr>
              <p:cNvSpPr/>
              <p:nvPr/>
            </p:nvSpPr>
            <p:spPr>
              <a:xfrm>
                <a:off x="6282182" y="1623090"/>
                <a:ext cx="139563" cy="13956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9A5CF47-BB65-B205-4105-CCED08409FA5}"/>
                  </a:ext>
                </a:extLst>
              </p:cNvPr>
              <p:cNvSpPr txBox="1"/>
              <p:nvPr/>
            </p:nvSpPr>
            <p:spPr>
              <a:xfrm>
                <a:off x="5277206" y="1114339"/>
                <a:ext cx="1999994" cy="369332"/>
              </a:xfrm>
              <a:prstGeom prst="rect">
                <a:avLst/>
              </a:prstGeom>
              <a:noFill/>
            </p:spPr>
            <p:txBody>
              <a:bodyPr wrap="square">
                <a:spAutoFit/>
              </a:bodyPr>
              <a:lstStyle/>
              <a:p>
                <a:pPr algn="ctr"/>
                <a:r>
                  <a:rPr lang="en-US" altLang="en-US" dirty="0"/>
                  <a:t>Trent 1000 (1500C)</a:t>
                </a:r>
                <a:endParaRPr lang="en-US" dirty="0"/>
              </a:p>
            </p:txBody>
          </p:sp>
        </p:grpSp>
      </p:grpSp>
    </p:spTree>
    <p:extLst>
      <p:ext uri="{BB962C8B-B14F-4D97-AF65-F5344CB8AC3E}">
        <p14:creationId xmlns:p14="http://schemas.microsoft.com/office/powerpoint/2010/main" val="182039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7.8 Future Developments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spcBef>
                <a:spcPts val="0"/>
              </a:spcBef>
              <a:buNone/>
            </a:pPr>
            <a:r>
              <a:rPr lang="en-US" altLang="en-US" dirty="0"/>
              <a:t>Historic trends:</a:t>
            </a:r>
            <a:endParaRPr lang="en-US" altLang="en-US" sz="2000" dirty="0"/>
          </a:p>
        </p:txBody>
      </p:sp>
      <p:sp>
        <p:nvSpPr>
          <p:cNvPr id="9" name="TextBox 8">
            <a:extLst>
              <a:ext uri="{FF2B5EF4-FFF2-40B4-BE49-F238E27FC236}">
                <a16:creationId xmlns:a16="http://schemas.microsoft.com/office/drawing/2014/main" id="{9B9F2FB9-03FB-4043-85FE-1079D75E9D6B}"/>
              </a:ext>
            </a:extLst>
          </p:cNvPr>
          <p:cNvSpPr txBox="1"/>
          <p:nvPr/>
        </p:nvSpPr>
        <p:spPr>
          <a:xfrm>
            <a:off x="1589193" y="5449397"/>
            <a:ext cx="3388519" cy="369332"/>
          </a:xfrm>
          <a:prstGeom prst="rect">
            <a:avLst/>
          </a:prstGeom>
          <a:noFill/>
        </p:spPr>
        <p:txBody>
          <a:bodyPr wrap="square">
            <a:spAutoFit/>
          </a:bodyPr>
          <a:lstStyle/>
          <a:p>
            <a:pPr algn="ctr"/>
            <a:r>
              <a:rPr lang="en-US" altLang="en-US" dirty="0"/>
              <a:t>Increases in engine efficiency</a:t>
            </a:r>
            <a:endParaRPr lang="en-US" dirty="0"/>
          </a:p>
        </p:txBody>
      </p:sp>
      <p:sp>
        <p:nvSpPr>
          <p:cNvPr id="13" name="Rectangle 12">
            <a:extLst>
              <a:ext uri="{FF2B5EF4-FFF2-40B4-BE49-F238E27FC236}">
                <a16:creationId xmlns:a16="http://schemas.microsoft.com/office/drawing/2014/main" id="{5C6AD9F4-BF73-41FC-8C81-1D505D78D1E7}"/>
              </a:ext>
            </a:extLst>
          </p:cNvPr>
          <p:cNvSpPr/>
          <p:nvPr/>
        </p:nvSpPr>
        <p:spPr>
          <a:xfrm>
            <a:off x="5438776" y="3495675"/>
            <a:ext cx="266700" cy="5048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751C08-BB54-4B86-B789-64446A392733}"/>
              </a:ext>
            </a:extLst>
          </p:cNvPr>
          <p:cNvSpPr/>
          <p:nvPr/>
        </p:nvSpPr>
        <p:spPr>
          <a:xfrm>
            <a:off x="11252887" y="3459679"/>
            <a:ext cx="266700" cy="5048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10B7939-7B9F-48FE-A719-75DAC7B9362C}"/>
              </a:ext>
            </a:extLst>
          </p:cNvPr>
          <p:cNvPicPr>
            <a:picLocks noChangeAspect="1"/>
          </p:cNvPicPr>
          <p:nvPr/>
        </p:nvPicPr>
        <p:blipFill rotWithShape="1">
          <a:blip r:embed="rId3"/>
          <a:srcRect t="4077"/>
          <a:stretch/>
        </p:blipFill>
        <p:spPr>
          <a:xfrm>
            <a:off x="702336" y="1989573"/>
            <a:ext cx="5162234" cy="3517028"/>
          </a:xfrm>
          <a:prstGeom prst="rect">
            <a:avLst/>
          </a:prstGeom>
        </p:spPr>
      </p:pic>
      <p:pic>
        <p:nvPicPr>
          <p:cNvPr id="138242" name="Picture 2" descr="11.5 Trends in thermal and propulsive efficiency">
            <a:extLst>
              <a:ext uri="{FF2B5EF4-FFF2-40B4-BE49-F238E27FC236}">
                <a16:creationId xmlns:a16="http://schemas.microsoft.com/office/drawing/2014/main" id="{A9960D25-1FA9-4E43-B620-D9E5A5CC3F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2341" y="1989574"/>
            <a:ext cx="5402288" cy="34925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6690D9E-F599-4897-B0D7-74F1366AF6FD}"/>
              </a:ext>
            </a:extLst>
          </p:cNvPr>
          <p:cNvSpPr txBox="1"/>
          <p:nvPr/>
        </p:nvSpPr>
        <p:spPr>
          <a:xfrm>
            <a:off x="7214290" y="5449397"/>
            <a:ext cx="3388519" cy="369332"/>
          </a:xfrm>
          <a:prstGeom prst="rect">
            <a:avLst/>
          </a:prstGeom>
          <a:noFill/>
        </p:spPr>
        <p:txBody>
          <a:bodyPr wrap="square">
            <a:spAutoFit/>
          </a:bodyPr>
          <a:lstStyle/>
          <a:p>
            <a:pPr algn="ctr"/>
            <a:r>
              <a:rPr lang="en-US" altLang="en-US" dirty="0"/>
              <a:t>Efficiency (fuel consumption)/BPR</a:t>
            </a:r>
            <a:endParaRPr lang="en-US" dirty="0"/>
          </a:p>
        </p:txBody>
      </p:sp>
    </p:spTree>
    <p:extLst>
      <p:ext uri="{BB962C8B-B14F-4D97-AF65-F5344CB8AC3E}">
        <p14:creationId xmlns:p14="http://schemas.microsoft.com/office/powerpoint/2010/main" val="4135280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26EB3E-3091-491F-9AC3-2D4565AA1546}"/>
              </a:ext>
            </a:extLst>
          </p:cNvPr>
          <p:cNvPicPr>
            <a:picLocks noChangeAspect="1"/>
          </p:cNvPicPr>
          <p:nvPr/>
        </p:nvPicPr>
        <p:blipFill rotWithShape="1">
          <a:blip r:embed="rId3"/>
          <a:srcRect t="3087" b="2330"/>
          <a:stretch/>
        </p:blipFill>
        <p:spPr>
          <a:xfrm>
            <a:off x="984647" y="2027583"/>
            <a:ext cx="4847206" cy="3791146"/>
          </a:xfrm>
          <a:prstGeom prst="rect">
            <a:avLst/>
          </a:prstGeom>
        </p:spPr>
      </p:pic>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7.8 Future Developments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spcBef>
                <a:spcPts val="0"/>
              </a:spcBef>
              <a:buNone/>
            </a:pPr>
            <a:r>
              <a:rPr lang="en-US" altLang="en-US" dirty="0"/>
              <a:t>Other trends:</a:t>
            </a:r>
            <a:endParaRPr lang="en-US" altLang="en-US" sz="2000" dirty="0"/>
          </a:p>
        </p:txBody>
      </p:sp>
      <p:sp>
        <p:nvSpPr>
          <p:cNvPr id="9" name="TextBox 8">
            <a:extLst>
              <a:ext uri="{FF2B5EF4-FFF2-40B4-BE49-F238E27FC236}">
                <a16:creationId xmlns:a16="http://schemas.microsoft.com/office/drawing/2014/main" id="{9B9F2FB9-03FB-4043-85FE-1079D75E9D6B}"/>
              </a:ext>
            </a:extLst>
          </p:cNvPr>
          <p:cNvSpPr txBox="1"/>
          <p:nvPr/>
        </p:nvSpPr>
        <p:spPr>
          <a:xfrm>
            <a:off x="1408496" y="5449397"/>
            <a:ext cx="3749914" cy="369332"/>
          </a:xfrm>
          <a:prstGeom prst="rect">
            <a:avLst/>
          </a:prstGeom>
          <a:solidFill>
            <a:schemeClr val="bg1"/>
          </a:solidFill>
        </p:spPr>
        <p:txBody>
          <a:bodyPr wrap="square">
            <a:spAutoFit/>
          </a:bodyPr>
          <a:lstStyle/>
          <a:p>
            <a:pPr algn="ctr"/>
            <a:r>
              <a:rPr lang="en-US" altLang="en-US" dirty="0"/>
              <a:t>Fuel Consumption Trends (at cruise)</a:t>
            </a:r>
            <a:endParaRPr lang="en-US" dirty="0"/>
          </a:p>
        </p:txBody>
      </p:sp>
      <p:sp>
        <p:nvSpPr>
          <p:cNvPr id="13" name="Rectangle 12">
            <a:extLst>
              <a:ext uri="{FF2B5EF4-FFF2-40B4-BE49-F238E27FC236}">
                <a16:creationId xmlns:a16="http://schemas.microsoft.com/office/drawing/2014/main" id="{5C6AD9F4-BF73-41FC-8C81-1D505D78D1E7}"/>
              </a:ext>
            </a:extLst>
          </p:cNvPr>
          <p:cNvSpPr/>
          <p:nvPr/>
        </p:nvSpPr>
        <p:spPr>
          <a:xfrm>
            <a:off x="5438776" y="3495675"/>
            <a:ext cx="266700" cy="5048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751C08-BB54-4B86-B789-64446A392733}"/>
              </a:ext>
            </a:extLst>
          </p:cNvPr>
          <p:cNvSpPr/>
          <p:nvPr/>
        </p:nvSpPr>
        <p:spPr>
          <a:xfrm>
            <a:off x="11252887" y="3459679"/>
            <a:ext cx="266700" cy="5048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6690D9E-F599-4897-B0D7-74F1366AF6FD}"/>
              </a:ext>
            </a:extLst>
          </p:cNvPr>
          <p:cNvSpPr txBox="1"/>
          <p:nvPr/>
        </p:nvSpPr>
        <p:spPr>
          <a:xfrm>
            <a:off x="6446734" y="5449397"/>
            <a:ext cx="4923632" cy="369332"/>
          </a:xfrm>
          <a:prstGeom prst="rect">
            <a:avLst/>
          </a:prstGeom>
          <a:noFill/>
        </p:spPr>
        <p:txBody>
          <a:bodyPr wrap="square">
            <a:spAutoFit/>
          </a:bodyPr>
          <a:lstStyle/>
          <a:p>
            <a:pPr algn="ctr"/>
            <a:r>
              <a:rPr lang="en-US" altLang="en-US" dirty="0"/>
              <a:t>Efficiency (fuel consumption)/fan pressure ratio</a:t>
            </a:r>
            <a:endParaRPr lang="en-US" dirty="0"/>
          </a:p>
        </p:txBody>
      </p:sp>
      <p:pic>
        <p:nvPicPr>
          <p:cNvPr id="6" name="Picture 5">
            <a:extLst>
              <a:ext uri="{FF2B5EF4-FFF2-40B4-BE49-F238E27FC236}">
                <a16:creationId xmlns:a16="http://schemas.microsoft.com/office/drawing/2014/main" id="{87AA238A-D939-4263-A8CC-FCEA23625D92}"/>
              </a:ext>
            </a:extLst>
          </p:cNvPr>
          <p:cNvPicPr>
            <a:picLocks noChangeAspect="1"/>
          </p:cNvPicPr>
          <p:nvPr/>
        </p:nvPicPr>
        <p:blipFill>
          <a:blip r:embed="rId4"/>
          <a:stretch>
            <a:fillRect/>
          </a:stretch>
        </p:blipFill>
        <p:spPr>
          <a:xfrm>
            <a:off x="6626849" y="1888297"/>
            <a:ext cx="4242660" cy="3450697"/>
          </a:xfrm>
          <a:prstGeom prst="rect">
            <a:avLst/>
          </a:prstGeom>
        </p:spPr>
      </p:pic>
    </p:spTree>
    <p:extLst>
      <p:ext uri="{BB962C8B-B14F-4D97-AF65-F5344CB8AC3E}">
        <p14:creationId xmlns:p14="http://schemas.microsoft.com/office/powerpoint/2010/main" val="1838336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7.8 Future Developments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spcBef>
                <a:spcPts val="0"/>
              </a:spcBef>
              <a:buNone/>
            </a:pPr>
            <a:r>
              <a:rPr lang="en-US" altLang="en-US" dirty="0"/>
              <a:t>Example engines:</a:t>
            </a:r>
            <a:endParaRPr lang="en-US" altLang="en-US" sz="2000" dirty="0"/>
          </a:p>
        </p:txBody>
      </p:sp>
      <p:sp>
        <p:nvSpPr>
          <p:cNvPr id="13" name="Rectangle 12">
            <a:extLst>
              <a:ext uri="{FF2B5EF4-FFF2-40B4-BE49-F238E27FC236}">
                <a16:creationId xmlns:a16="http://schemas.microsoft.com/office/drawing/2014/main" id="{5C6AD9F4-BF73-41FC-8C81-1D505D78D1E7}"/>
              </a:ext>
            </a:extLst>
          </p:cNvPr>
          <p:cNvSpPr/>
          <p:nvPr/>
        </p:nvSpPr>
        <p:spPr>
          <a:xfrm>
            <a:off x="5438776" y="3495675"/>
            <a:ext cx="266700" cy="5048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751C08-BB54-4B86-B789-64446A392733}"/>
              </a:ext>
            </a:extLst>
          </p:cNvPr>
          <p:cNvSpPr/>
          <p:nvPr/>
        </p:nvSpPr>
        <p:spPr>
          <a:xfrm>
            <a:off x="11252887" y="3459679"/>
            <a:ext cx="266700" cy="5048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679AE12-6C30-4572-9C66-11A7A97699BB}"/>
              </a:ext>
            </a:extLst>
          </p:cNvPr>
          <p:cNvPicPr>
            <a:picLocks noChangeAspect="1"/>
          </p:cNvPicPr>
          <p:nvPr/>
        </p:nvPicPr>
        <p:blipFill>
          <a:blip r:embed="rId3"/>
          <a:stretch>
            <a:fillRect/>
          </a:stretch>
        </p:blipFill>
        <p:spPr>
          <a:xfrm>
            <a:off x="254026" y="2351062"/>
            <a:ext cx="5686262" cy="3526995"/>
          </a:xfrm>
          <a:prstGeom prst="rect">
            <a:avLst/>
          </a:prstGeom>
        </p:spPr>
      </p:pic>
      <p:pic>
        <p:nvPicPr>
          <p:cNvPr id="7" name="Picture 6">
            <a:extLst>
              <a:ext uri="{FF2B5EF4-FFF2-40B4-BE49-F238E27FC236}">
                <a16:creationId xmlns:a16="http://schemas.microsoft.com/office/drawing/2014/main" id="{55A321BE-723D-4DC5-8CBD-72EF07D19E49}"/>
              </a:ext>
            </a:extLst>
          </p:cNvPr>
          <p:cNvPicPr>
            <a:picLocks noChangeAspect="1"/>
          </p:cNvPicPr>
          <p:nvPr/>
        </p:nvPicPr>
        <p:blipFill>
          <a:blip r:embed="rId4"/>
          <a:stretch>
            <a:fillRect/>
          </a:stretch>
        </p:blipFill>
        <p:spPr>
          <a:xfrm>
            <a:off x="6251713" y="2351062"/>
            <a:ext cx="5786707" cy="3539833"/>
          </a:xfrm>
          <a:prstGeom prst="rect">
            <a:avLst/>
          </a:prstGeom>
        </p:spPr>
      </p:pic>
    </p:spTree>
    <p:extLst>
      <p:ext uri="{BB962C8B-B14F-4D97-AF65-F5344CB8AC3E}">
        <p14:creationId xmlns:p14="http://schemas.microsoft.com/office/powerpoint/2010/main" val="716335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4D6237C0-7B07-4CD7-BC9E-36D06C8458FE}"/>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7"/>
            </a:pPr>
            <a:r>
              <a:rPr lang="en-US" dirty="0">
                <a:solidFill>
                  <a:schemeClr val="bg1"/>
                </a:solidFill>
              </a:rPr>
              <a:t>Preliminary Propulsion Sizing</a:t>
            </a:r>
          </a:p>
          <a:p>
            <a:pPr marL="192882" lvl="1" indent="0">
              <a:spcBef>
                <a:spcPts val="0"/>
              </a:spcBef>
              <a:buNone/>
            </a:pPr>
            <a:r>
              <a:rPr lang="en-US" sz="1800" dirty="0">
                <a:solidFill>
                  <a:schemeClr val="bg1">
                    <a:lumMod val="65000"/>
                  </a:schemeClr>
                </a:solidFill>
              </a:rPr>
              <a:t>7.1. Introduction </a:t>
            </a:r>
          </a:p>
          <a:p>
            <a:pPr marL="192882" lvl="1" indent="0">
              <a:spcBef>
                <a:spcPts val="0"/>
              </a:spcBef>
              <a:buNone/>
            </a:pPr>
            <a:r>
              <a:rPr lang="en-US" sz="1800" dirty="0">
                <a:solidFill>
                  <a:schemeClr val="bg1">
                    <a:lumMod val="65000"/>
                  </a:schemeClr>
                </a:solidFill>
              </a:rPr>
              <a:t>7.2. Gas Generators</a:t>
            </a:r>
          </a:p>
          <a:p>
            <a:pPr marL="192882" lvl="1" indent="0">
              <a:spcBef>
                <a:spcPts val="0"/>
              </a:spcBef>
              <a:buNone/>
            </a:pPr>
            <a:r>
              <a:rPr lang="en-US" sz="1800" dirty="0">
                <a:solidFill>
                  <a:schemeClr val="bg1">
                    <a:lumMod val="65000"/>
                  </a:schemeClr>
                </a:solidFill>
              </a:rPr>
              <a:t>7.3. Gas Turbine Thermodynamics (Recap)</a:t>
            </a:r>
          </a:p>
          <a:p>
            <a:pPr marL="192882" lvl="1" indent="0">
              <a:spcBef>
                <a:spcPts val="0"/>
              </a:spcBef>
              <a:buNone/>
            </a:pPr>
            <a:r>
              <a:rPr lang="en-US" sz="1600" dirty="0">
                <a:solidFill>
                  <a:schemeClr val="bg1">
                    <a:lumMod val="65000"/>
                  </a:schemeClr>
                </a:solidFill>
              </a:rPr>
              <a:t>	7.3.1 Ideal Cycle</a:t>
            </a:r>
          </a:p>
          <a:p>
            <a:pPr marL="192882" lvl="1" indent="0">
              <a:spcBef>
                <a:spcPts val="0"/>
              </a:spcBef>
              <a:buNone/>
            </a:pPr>
            <a:r>
              <a:rPr lang="en-US" sz="1600" dirty="0">
                <a:solidFill>
                  <a:schemeClr val="bg1">
                    <a:lumMod val="65000"/>
                  </a:schemeClr>
                </a:solidFill>
              </a:rPr>
              <a:t>	7.3.2 Gas Power &amp; Efficiency</a:t>
            </a:r>
          </a:p>
          <a:p>
            <a:pPr marL="192882" lvl="1" indent="0">
              <a:spcBef>
                <a:spcPts val="0"/>
              </a:spcBef>
              <a:buNone/>
            </a:pPr>
            <a:r>
              <a:rPr lang="en-US" sz="1600" dirty="0">
                <a:solidFill>
                  <a:schemeClr val="bg1">
                    <a:lumMod val="65000"/>
                  </a:schemeClr>
                </a:solidFill>
              </a:rPr>
              <a:t>	7.3.3 Real Processes</a:t>
            </a:r>
          </a:p>
          <a:p>
            <a:pPr marL="192882" lvl="1" indent="0">
              <a:spcBef>
                <a:spcPts val="0"/>
              </a:spcBef>
              <a:buNone/>
            </a:pPr>
            <a:r>
              <a:rPr lang="en-US" sz="1800" dirty="0">
                <a:solidFill>
                  <a:schemeClr val="bg1">
                    <a:lumMod val="65000"/>
                  </a:schemeClr>
                </a:solidFill>
              </a:rPr>
              <a:t>7.4. Gas Turbine Classifications &amp; Configurations</a:t>
            </a:r>
          </a:p>
          <a:p>
            <a:pPr marL="192882" lvl="1" indent="0">
              <a:spcBef>
                <a:spcPts val="0"/>
              </a:spcBef>
              <a:buNone/>
            </a:pPr>
            <a:r>
              <a:rPr lang="en-US" sz="1800" dirty="0">
                <a:solidFill>
                  <a:schemeClr val="bg1">
                    <a:lumMod val="65000"/>
                  </a:schemeClr>
                </a:solidFill>
              </a:rPr>
              <a:t>7.5. Governing Equations of Gas Turbines</a:t>
            </a:r>
          </a:p>
          <a:p>
            <a:pPr marL="192882" lvl="1" indent="0">
              <a:spcBef>
                <a:spcPts val="0"/>
              </a:spcBef>
              <a:buNone/>
            </a:pPr>
            <a:r>
              <a:rPr lang="en-US" sz="1800" dirty="0">
                <a:solidFill>
                  <a:schemeClr val="bg1"/>
                </a:solidFill>
              </a:rPr>
              <a:t>7.6. Engine Scaling techniques</a:t>
            </a:r>
          </a:p>
          <a:p>
            <a:pPr marL="192882" lvl="1" indent="0">
              <a:spcBef>
                <a:spcPts val="0"/>
              </a:spcBef>
              <a:buNone/>
            </a:pPr>
            <a:r>
              <a:rPr lang="en-US" sz="1600" dirty="0">
                <a:solidFill>
                  <a:schemeClr val="bg1"/>
                </a:solidFill>
              </a:rPr>
              <a:t>	</a:t>
            </a:r>
            <a:r>
              <a:rPr lang="en-US" sz="1600" b="1" u="sng" dirty="0">
                <a:solidFill>
                  <a:schemeClr val="bg1"/>
                </a:solidFill>
              </a:rPr>
              <a:t>7.6.1 Piston Engine Scaling</a:t>
            </a:r>
          </a:p>
          <a:p>
            <a:pPr marL="192882" lvl="1" indent="0">
              <a:spcBef>
                <a:spcPts val="0"/>
              </a:spcBef>
              <a:buNone/>
            </a:pPr>
            <a:r>
              <a:rPr lang="en-US" sz="1600" dirty="0">
                <a:solidFill>
                  <a:schemeClr val="bg1"/>
                </a:solidFill>
              </a:rPr>
              <a:t>	7.6.2 Propeller Engine Scaling</a:t>
            </a:r>
          </a:p>
          <a:p>
            <a:pPr marL="192882" lvl="1" indent="0">
              <a:spcBef>
                <a:spcPts val="0"/>
              </a:spcBef>
              <a:buNone/>
            </a:pPr>
            <a:r>
              <a:rPr lang="en-US" sz="1600" dirty="0">
                <a:solidFill>
                  <a:schemeClr val="bg1"/>
                </a:solidFill>
              </a:rPr>
              <a:t>	7.6.3 Turbojet Engine Scaling</a:t>
            </a:r>
          </a:p>
          <a:p>
            <a:pPr marL="192882" lvl="1" indent="0">
              <a:spcBef>
                <a:spcPts val="0"/>
              </a:spcBef>
              <a:buNone/>
            </a:pPr>
            <a:r>
              <a:rPr lang="en-US" sz="1600" dirty="0">
                <a:solidFill>
                  <a:schemeClr val="bg1"/>
                </a:solidFill>
              </a:rPr>
              <a:t>	7.6.4 Effects of Altitude and Velocity</a:t>
            </a:r>
          </a:p>
          <a:p>
            <a:pPr marL="192882" lvl="1" indent="0">
              <a:spcBef>
                <a:spcPts val="0"/>
              </a:spcBef>
              <a:buNone/>
            </a:pPr>
            <a:r>
              <a:rPr lang="en-US" sz="1800" dirty="0">
                <a:solidFill>
                  <a:schemeClr val="bg1"/>
                </a:solidFill>
              </a:rPr>
              <a:t>7.7. Engine Manufacturers &amp; Joint Programs</a:t>
            </a:r>
          </a:p>
          <a:p>
            <a:pPr marL="192882" lvl="1" indent="0">
              <a:spcBef>
                <a:spcPts val="0"/>
              </a:spcBef>
              <a:buNone/>
            </a:pPr>
            <a:r>
              <a:rPr lang="en-US" sz="1800" dirty="0">
                <a:solidFill>
                  <a:schemeClr val="bg1"/>
                </a:solidFill>
              </a:rPr>
              <a:t>7.8. Future Developments</a:t>
            </a:r>
          </a:p>
          <a:p>
            <a:pPr marL="192882" lvl="1" indent="0">
              <a:spcBef>
                <a:spcPts val="0"/>
              </a:spcBef>
              <a:buNone/>
            </a:pPr>
            <a:endParaRPr lang="en-US" sz="1800" dirty="0"/>
          </a:p>
          <a:p>
            <a:pPr marL="192882" lvl="1" indent="0">
              <a:spcBef>
                <a:spcPts val="0"/>
              </a:spcBef>
              <a:buNone/>
            </a:pPr>
            <a:endParaRPr lang="en-US" sz="1800" dirty="0"/>
          </a:p>
          <a:p>
            <a:pPr marL="192882" lvl="1" indent="0">
              <a:spcBef>
                <a:spcPts val="0"/>
              </a:spcBef>
              <a:buNone/>
            </a:pPr>
            <a:endParaRPr lang="en-US"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2057243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7.8 Future Developments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spcBef>
                <a:spcPts val="0"/>
              </a:spcBef>
              <a:buNone/>
            </a:pPr>
            <a:r>
              <a:rPr lang="en-US" altLang="en-US" dirty="0"/>
              <a:t>Other trends:</a:t>
            </a:r>
            <a:endParaRPr lang="en-US" altLang="en-US" sz="2000" dirty="0"/>
          </a:p>
        </p:txBody>
      </p:sp>
      <p:sp>
        <p:nvSpPr>
          <p:cNvPr id="13" name="Rectangle 12">
            <a:extLst>
              <a:ext uri="{FF2B5EF4-FFF2-40B4-BE49-F238E27FC236}">
                <a16:creationId xmlns:a16="http://schemas.microsoft.com/office/drawing/2014/main" id="{5C6AD9F4-BF73-41FC-8C81-1D505D78D1E7}"/>
              </a:ext>
            </a:extLst>
          </p:cNvPr>
          <p:cNvSpPr/>
          <p:nvPr/>
        </p:nvSpPr>
        <p:spPr>
          <a:xfrm>
            <a:off x="5438776" y="3495675"/>
            <a:ext cx="266700" cy="5048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751C08-BB54-4B86-B789-64446A392733}"/>
              </a:ext>
            </a:extLst>
          </p:cNvPr>
          <p:cNvSpPr/>
          <p:nvPr/>
        </p:nvSpPr>
        <p:spPr>
          <a:xfrm>
            <a:off x="11252887" y="3459679"/>
            <a:ext cx="266700" cy="5048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472E6D8-0C77-471E-A03B-CD693AA0F30D}"/>
              </a:ext>
            </a:extLst>
          </p:cNvPr>
          <p:cNvPicPr>
            <a:picLocks noChangeAspect="1"/>
          </p:cNvPicPr>
          <p:nvPr/>
        </p:nvPicPr>
        <p:blipFill>
          <a:blip r:embed="rId3"/>
          <a:stretch>
            <a:fillRect/>
          </a:stretch>
        </p:blipFill>
        <p:spPr>
          <a:xfrm>
            <a:off x="3553203" y="1585165"/>
            <a:ext cx="5342319" cy="4225483"/>
          </a:xfrm>
          <a:prstGeom prst="rect">
            <a:avLst/>
          </a:prstGeom>
        </p:spPr>
      </p:pic>
    </p:spTree>
    <p:extLst>
      <p:ext uri="{BB962C8B-B14F-4D97-AF65-F5344CB8AC3E}">
        <p14:creationId xmlns:p14="http://schemas.microsoft.com/office/powerpoint/2010/main" val="1861296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2FA110-B030-4892-AD80-9AD541282B51}"/>
              </a:ext>
            </a:extLst>
          </p:cNvPr>
          <p:cNvPicPr>
            <a:picLocks noChangeAspect="1"/>
          </p:cNvPicPr>
          <p:nvPr/>
        </p:nvPicPr>
        <p:blipFill>
          <a:blip r:embed="rId3"/>
          <a:stretch>
            <a:fillRect/>
          </a:stretch>
        </p:blipFill>
        <p:spPr>
          <a:xfrm>
            <a:off x="3714854" y="1938130"/>
            <a:ext cx="4591668" cy="3937682"/>
          </a:xfrm>
          <a:prstGeom prst="rect">
            <a:avLst/>
          </a:prstGeom>
        </p:spPr>
      </p:pic>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7.8 Future Developments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spcBef>
                <a:spcPts val="0"/>
              </a:spcBef>
              <a:buNone/>
            </a:pPr>
            <a:r>
              <a:rPr lang="en-US" altLang="en-US" dirty="0"/>
              <a:t>Other trends: engines are getting smaller (higher power/thrust densities)!</a:t>
            </a:r>
          </a:p>
        </p:txBody>
      </p:sp>
      <p:sp>
        <p:nvSpPr>
          <p:cNvPr id="13" name="Rectangle 12">
            <a:extLst>
              <a:ext uri="{FF2B5EF4-FFF2-40B4-BE49-F238E27FC236}">
                <a16:creationId xmlns:a16="http://schemas.microsoft.com/office/drawing/2014/main" id="{5C6AD9F4-BF73-41FC-8C81-1D505D78D1E7}"/>
              </a:ext>
            </a:extLst>
          </p:cNvPr>
          <p:cNvSpPr/>
          <p:nvPr/>
        </p:nvSpPr>
        <p:spPr>
          <a:xfrm>
            <a:off x="5577924" y="3598301"/>
            <a:ext cx="249741" cy="47272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751C08-BB54-4B86-B789-64446A392733}"/>
              </a:ext>
            </a:extLst>
          </p:cNvPr>
          <p:cNvSpPr/>
          <p:nvPr/>
        </p:nvSpPr>
        <p:spPr>
          <a:xfrm>
            <a:off x="11252887" y="3459679"/>
            <a:ext cx="266700" cy="5048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6894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7.8 Future Developments</a:t>
            </a:r>
          </a:p>
        </p:txBody>
      </p:sp>
      <p:sp>
        <p:nvSpPr>
          <p:cNvPr id="9" name="TextBox 8">
            <a:extLst>
              <a:ext uri="{FF2B5EF4-FFF2-40B4-BE49-F238E27FC236}">
                <a16:creationId xmlns:a16="http://schemas.microsoft.com/office/drawing/2014/main" id="{9B9F2FB9-03FB-4043-85FE-1079D75E9D6B}"/>
              </a:ext>
            </a:extLst>
          </p:cNvPr>
          <p:cNvSpPr txBox="1"/>
          <p:nvPr/>
        </p:nvSpPr>
        <p:spPr>
          <a:xfrm>
            <a:off x="1087156" y="5338994"/>
            <a:ext cx="4303996" cy="646331"/>
          </a:xfrm>
          <a:prstGeom prst="rect">
            <a:avLst/>
          </a:prstGeom>
          <a:noFill/>
        </p:spPr>
        <p:txBody>
          <a:bodyPr wrap="square">
            <a:spAutoFit/>
          </a:bodyPr>
          <a:lstStyle/>
          <a:p>
            <a:pPr algn="ctr"/>
            <a:r>
              <a:rPr lang="en-US" altLang="en-US" dirty="0"/>
              <a:t>Geared Turbofan Engine (P&amp;W1000) Program cost 10B$, operationalized in 2016</a:t>
            </a:r>
            <a:endParaRPr lang="en-US" dirty="0"/>
          </a:p>
        </p:txBody>
      </p:sp>
      <p:sp>
        <p:nvSpPr>
          <p:cNvPr id="10" name="TextBox 9">
            <a:extLst>
              <a:ext uri="{FF2B5EF4-FFF2-40B4-BE49-F238E27FC236}">
                <a16:creationId xmlns:a16="http://schemas.microsoft.com/office/drawing/2014/main" id="{22932E84-B143-40A6-A8DB-EFA550E37089}"/>
              </a:ext>
            </a:extLst>
          </p:cNvPr>
          <p:cNvSpPr txBox="1"/>
          <p:nvPr/>
        </p:nvSpPr>
        <p:spPr>
          <a:xfrm>
            <a:off x="7545606" y="5375479"/>
            <a:ext cx="3388519" cy="369332"/>
          </a:xfrm>
          <a:prstGeom prst="rect">
            <a:avLst/>
          </a:prstGeom>
          <a:noFill/>
        </p:spPr>
        <p:txBody>
          <a:bodyPr wrap="square">
            <a:spAutoFit/>
          </a:bodyPr>
          <a:lstStyle/>
          <a:p>
            <a:pPr algn="ctr"/>
            <a:r>
              <a:rPr lang="en-US" altLang="en-US" dirty="0"/>
              <a:t>Open Rotor Engines</a:t>
            </a:r>
            <a:endParaRPr lang="en-US" dirty="0"/>
          </a:p>
        </p:txBody>
      </p:sp>
      <p:sp>
        <p:nvSpPr>
          <p:cNvPr id="13" name="Rectangle 12">
            <a:extLst>
              <a:ext uri="{FF2B5EF4-FFF2-40B4-BE49-F238E27FC236}">
                <a16:creationId xmlns:a16="http://schemas.microsoft.com/office/drawing/2014/main" id="{5C6AD9F4-BF73-41FC-8C81-1D505D78D1E7}"/>
              </a:ext>
            </a:extLst>
          </p:cNvPr>
          <p:cNvSpPr/>
          <p:nvPr/>
        </p:nvSpPr>
        <p:spPr>
          <a:xfrm>
            <a:off x="5438776" y="3495675"/>
            <a:ext cx="266700" cy="5048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751C08-BB54-4B86-B789-64446A392733}"/>
              </a:ext>
            </a:extLst>
          </p:cNvPr>
          <p:cNvSpPr/>
          <p:nvPr/>
        </p:nvSpPr>
        <p:spPr>
          <a:xfrm>
            <a:off x="11252887" y="3459679"/>
            <a:ext cx="266700" cy="5048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106D6F5-227C-4553-9B6E-A6BCFC78977E}"/>
              </a:ext>
            </a:extLst>
          </p:cNvPr>
          <p:cNvPicPr>
            <a:picLocks noChangeAspect="1"/>
          </p:cNvPicPr>
          <p:nvPr/>
        </p:nvPicPr>
        <p:blipFill>
          <a:blip r:embed="rId3"/>
          <a:stretch>
            <a:fillRect/>
          </a:stretch>
        </p:blipFill>
        <p:spPr>
          <a:xfrm>
            <a:off x="747252" y="1417638"/>
            <a:ext cx="5348748" cy="3126658"/>
          </a:xfrm>
          <a:prstGeom prst="rect">
            <a:avLst/>
          </a:prstGeom>
        </p:spPr>
      </p:pic>
      <p:pic>
        <p:nvPicPr>
          <p:cNvPr id="8" name="Picture 7">
            <a:extLst>
              <a:ext uri="{FF2B5EF4-FFF2-40B4-BE49-F238E27FC236}">
                <a16:creationId xmlns:a16="http://schemas.microsoft.com/office/drawing/2014/main" id="{5288D9ED-AE05-4D7D-A599-55C7BA570EAB}"/>
              </a:ext>
            </a:extLst>
          </p:cNvPr>
          <p:cNvPicPr>
            <a:picLocks noChangeAspect="1"/>
          </p:cNvPicPr>
          <p:nvPr/>
        </p:nvPicPr>
        <p:blipFill>
          <a:blip r:embed="rId4"/>
          <a:stretch>
            <a:fillRect/>
          </a:stretch>
        </p:blipFill>
        <p:spPr>
          <a:xfrm rot="16200000">
            <a:off x="3695629" y="3707862"/>
            <a:ext cx="1433885" cy="1672866"/>
          </a:xfrm>
          <a:prstGeom prst="rect">
            <a:avLst/>
          </a:prstGeom>
        </p:spPr>
      </p:pic>
      <p:cxnSp>
        <p:nvCxnSpPr>
          <p:cNvPr id="17" name="Straight Arrow Connector 16">
            <a:extLst>
              <a:ext uri="{FF2B5EF4-FFF2-40B4-BE49-F238E27FC236}">
                <a16:creationId xmlns:a16="http://schemas.microsoft.com/office/drawing/2014/main" id="{B492239A-2B53-48C0-B5DC-D5DC18AF68DC}"/>
              </a:ext>
            </a:extLst>
          </p:cNvPr>
          <p:cNvCxnSpPr>
            <a:cxnSpLocks/>
          </p:cNvCxnSpPr>
          <p:nvPr/>
        </p:nvCxnSpPr>
        <p:spPr>
          <a:xfrm>
            <a:off x="2647950" y="3030648"/>
            <a:ext cx="1209675" cy="93385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9" name="Picture 18">
            <a:extLst>
              <a:ext uri="{FF2B5EF4-FFF2-40B4-BE49-F238E27FC236}">
                <a16:creationId xmlns:a16="http://schemas.microsoft.com/office/drawing/2014/main" id="{E2A51EBA-F6B1-4F96-998B-FFD07406C549}"/>
              </a:ext>
            </a:extLst>
          </p:cNvPr>
          <p:cNvPicPr>
            <a:picLocks noChangeAspect="1"/>
          </p:cNvPicPr>
          <p:nvPr/>
        </p:nvPicPr>
        <p:blipFill>
          <a:blip r:embed="rId5"/>
          <a:stretch>
            <a:fillRect/>
          </a:stretch>
        </p:blipFill>
        <p:spPr>
          <a:xfrm>
            <a:off x="7134225" y="1246157"/>
            <a:ext cx="2326866" cy="2106604"/>
          </a:xfrm>
          <a:prstGeom prst="rect">
            <a:avLst/>
          </a:prstGeom>
        </p:spPr>
      </p:pic>
      <p:pic>
        <p:nvPicPr>
          <p:cNvPr id="20" name="Picture 19">
            <a:extLst>
              <a:ext uri="{FF2B5EF4-FFF2-40B4-BE49-F238E27FC236}">
                <a16:creationId xmlns:a16="http://schemas.microsoft.com/office/drawing/2014/main" id="{B2F20F39-E7DD-45C9-B40E-A2F025865A63}"/>
              </a:ext>
            </a:extLst>
          </p:cNvPr>
          <p:cNvPicPr>
            <a:picLocks noChangeAspect="1"/>
          </p:cNvPicPr>
          <p:nvPr/>
        </p:nvPicPr>
        <p:blipFill>
          <a:blip r:embed="rId6"/>
          <a:stretch>
            <a:fillRect/>
          </a:stretch>
        </p:blipFill>
        <p:spPr>
          <a:xfrm>
            <a:off x="9904717" y="3793448"/>
            <a:ext cx="2058816" cy="1544112"/>
          </a:xfrm>
          <a:prstGeom prst="rect">
            <a:avLst/>
          </a:prstGeom>
        </p:spPr>
      </p:pic>
      <p:sp>
        <p:nvSpPr>
          <p:cNvPr id="22" name="TextBox 21">
            <a:extLst>
              <a:ext uri="{FF2B5EF4-FFF2-40B4-BE49-F238E27FC236}">
                <a16:creationId xmlns:a16="http://schemas.microsoft.com/office/drawing/2014/main" id="{AD14036D-ABAC-4BCA-93E2-21A7B0FFAE31}"/>
              </a:ext>
            </a:extLst>
          </p:cNvPr>
          <p:cNvSpPr txBox="1"/>
          <p:nvPr/>
        </p:nvSpPr>
        <p:spPr>
          <a:xfrm>
            <a:off x="8909517" y="1359213"/>
            <a:ext cx="2934633" cy="369332"/>
          </a:xfrm>
          <a:prstGeom prst="rect">
            <a:avLst/>
          </a:prstGeom>
          <a:noFill/>
        </p:spPr>
        <p:txBody>
          <a:bodyPr wrap="square">
            <a:spAutoFit/>
          </a:bodyPr>
          <a:lstStyle/>
          <a:p>
            <a:r>
              <a:rPr lang="en-US" sz="1800" b="0" i="0" u="none" strike="noStrike" baseline="0" dirty="0">
                <a:latin typeface="ArialMT"/>
              </a:rPr>
              <a:t>CFM international</a:t>
            </a:r>
            <a:endParaRPr lang="en-US" dirty="0"/>
          </a:p>
        </p:txBody>
      </p:sp>
      <p:sp>
        <p:nvSpPr>
          <p:cNvPr id="23" name="TextBox 22">
            <a:extLst>
              <a:ext uri="{FF2B5EF4-FFF2-40B4-BE49-F238E27FC236}">
                <a16:creationId xmlns:a16="http://schemas.microsoft.com/office/drawing/2014/main" id="{2AA15C72-C388-4047-A2EC-63FB6605253E}"/>
              </a:ext>
            </a:extLst>
          </p:cNvPr>
          <p:cNvSpPr txBox="1"/>
          <p:nvPr/>
        </p:nvSpPr>
        <p:spPr>
          <a:xfrm>
            <a:off x="9785334" y="3486362"/>
            <a:ext cx="2058816" cy="369332"/>
          </a:xfrm>
          <a:prstGeom prst="rect">
            <a:avLst/>
          </a:prstGeom>
          <a:noFill/>
        </p:spPr>
        <p:txBody>
          <a:bodyPr wrap="square">
            <a:spAutoFit/>
          </a:bodyPr>
          <a:lstStyle/>
          <a:p>
            <a:pPr algn="ctr"/>
            <a:r>
              <a:rPr lang="en-US" sz="1800" b="0" i="0" u="none" strike="noStrike" baseline="0" dirty="0">
                <a:latin typeface="ArialMT"/>
              </a:rPr>
              <a:t>Rolls Royce</a:t>
            </a:r>
            <a:endParaRPr lang="en-US" dirty="0"/>
          </a:p>
        </p:txBody>
      </p:sp>
      <p:pic>
        <p:nvPicPr>
          <p:cNvPr id="24" name="Picture 23">
            <a:extLst>
              <a:ext uri="{FF2B5EF4-FFF2-40B4-BE49-F238E27FC236}">
                <a16:creationId xmlns:a16="http://schemas.microsoft.com/office/drawing/2014/main" id="{E0C47C23-E545-4A43-908E-8C7ACB56D8EC}"/>
              </a:ext>
            </a:extLst>
          </p:cNvPr>
          <p:cNvPicPr>
            <a:picLocks noChangeAspect="1"/>
          </p:cNvPicPr>
          <p:nvPr/>
        </p:nvPicPr>
        <p:blipFill>
          <a:blip r:embed="rId7"/>
          <a:stretch>
            <a:fillRect/>
          </a:stretch>
        </p:blipFill>
        <p:spPr>
          <a:xfrm>
            <a:off x="7009713" y="3544788"/>
            <a:ext cx="2722954" cy="1848308"/>
          </a:xfrm>
          <a:prstGeom prst="rect">
            <a:avLst/>
          </a:prstGeom>
        </p:spPr>
      </p:pic>
    </p:spTree>
    <p:extLst>
      <p:ext uri="{BB962C8B-B14F-4D97-AF65-F5344CB8AC3E}">
        <p14:creationId xmlns:p14="http://schemas.microsoft.com/office/powerpoint/2010/main" val="1774397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7.8 Future Developments</a:t>
            </a:r>
          </a:p>
        </p:txBody>
      </p:sp>
      <p:sp>
        <p:nvSpPr>
          <p:cNvPr id="9" name="TextBox 8">
            <a:extLst>
              <a:ext uri="{FF2B5EF4-FFF2-40B4-BE49-F238E27FC236}">
                <a16:creationId xmlns:a16="http://schemas.microsoft.com/office/drawing/2014/main" id="{9B9F2FB9-03FB-4043-85FE-1079D75E9D6B}"/>
              </a:ext>
            </a:extLst>
          </p:cNvPr>
          <p:cNvSpPr txBox="1"/>
          <p:nvPr/>
        </p:nvSpPr>
        <p:spPr>
          <a:xfrm>
            <a:off x="931644" y="5338994"/>
            <a:ext cx="4040982" cy="369332"/>
          </a:xfrm>
          <a:prstGeom prst="rect">
            <a:avLst/>
          </a:prstGeom>
          <a:noFill/>
        </p:spPr>
        <p:txBody>
          <a:bodyPr wrap="square">
            <a:spAutoFit/>
          </a:bodyPr>
          <a:lstStyle/>
          <a:p>
            <a:pPr algn="ctr"/>
            <a:r>
              <a:rPr lang="en-US" altLang="en-US" dirty="0"/>
              <a:t>Intercooled  &amp; Recuperated Engine</a:t>
            </a:r>
            <a:endParaRPr lang="en-US" dirty="0"/>
          </a:p>
        </p:txBody>
      </p:sp>
      <p:sp>
        <p:nvSpPr>
          <p:cNvPr id="10" name="TextBox 9">
            <a:extLst>
              <a:ext uri="{FF2B5EF4-FFF2-40B4-BE49-F238E27FC236}">
                <a16:creationId xmlns:a16="http://schemas.microsoft.com/office/drawing/2014/main" id="{22932E84-B143-40A6-A8DB-EFA550E37089}"/>
              </a:ext>
            </a:extLst>
          </p:cNvPr>
          <p:cNvSpPr txBox="1"/>
          <p:nvPr/>
        </p:nvSpPr>
        <p:spPr>
          <a:xfrm>
            <a:off x="7010401" y="5375479"/>
            <a:ext cx="4458930" cy="369332"/>
          </a:xfrm>
          <a:prstGeom prst="rect">
            <a:avLst/>
          </a:prstGeom>
          <a:noFill/>
        </p:spPr>
        <p:txBody>
          <a:bodyPr wrap="square">
            <a:spAutoFit/>
          </a:bodyPr>
          <a:lstStyle/>
          <a:p>
            <a:pPr algn="ctr"/>
            <a:r>
              <a:rPr lang="en-US" altLang="en-US" dirty="0"/>
              <a:t>Airbus hydrogen propulsion concepts (2020!)</a:t>
            </a:r>
            <a:endParaRPr lang="en-US" dirty="0"/>
          </a:p>
        </p:txBody>
      </p:sp>
      <p:sp>
        <p:nvSpPr>
          <p:cNvPr id="13" name="Rectangle 12">
            <a:extLst>
              <a:ext uri="{FF2B5EF4-FFF2-40B4-BE49-F238E27FC236}">
                <a16:creationId xmlns:a16="http://schemas.microsoft.com/office/drawing/2014/main" id="{5C6AD9F4-BF73-41FC-8C81-1D505D78D1E7}"/>
              </a:ext>
            </a:extLst>
          </p:cNvPr>
          <p:cNvSpPr/>
          <p:nvPr/>
        </p:nvSpPr>
        <p:spPr>
          <a:xfrm>
            <a:off x="5438776" y="3495675"/>
            <a:ext cx="266700" cy="5048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751C08-BB54-4B86-B789-64446A392733}"/>
              </a:ext>
            </a:extLst>
          </p:cNvPr>
          <p:cNvSpPr/>
          <p:nvPr/>
        </p:nvSpPr>
        <p:spPr>
          <a:xfrm>
            <a:off x="11252887" y="3459679"/>
            <a:ext cx="266700" cy="5048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2101E33-A35C-4270-B0E4-7C45DF94CF1A}"/>
              </a:ext>
            </a:extLst>
          </p:cNvPr>
          <p:cNvPicPr>
            <a:picLocks noChangeAspect="1"/>
          </p:cNvPicPr>
          <p:nvPr/>
        </p:nvPicPr>
        <p:blipFill>
          <a:blip r:embed="rId3"/>
          <a:stretch>
            <a:fillRect/>
          </a:stretch>
        </p:blipFill>
        <p:spPr>
          <a:xfrm>
            <a:off x="1257875" y="1591540"/>
            <a:ext cx="3714751" cy="1331839"/>
          </a:xfrm>
          <a:prstGeom prst="rect">
            <a:avLst/>
          </a:prstGeom>
        </p:spPr>
      </p:pic>
      <p:pic>
        <p:nvPicPr>
          <p:cNvPr id="4" name="Picture 3">
            <a:extLst>
              <a:ext uri="{FF2B5EF4-FFF2-40B4-BE49-F238E27FC236}">
                <a16:creationId xmlns:a16="http://schemas.microsoft.com/office/drawing/2014/main" id="{AAC73493-CFE3-471D-8D9A-7E8DE3B28AFB}"/>
              </a:ext>
            </a:extLst>
          </p:cNvPr>
          <p:cNvPicPr>
            <a:picLocks noChangeAspect="1"/>
          </p:cNvPicPr>
          <p:nvPr/>
        </p:nvPicPr>
        <p:blipFill>
          <a:blip r:embed="rId4"/>
          <a:stretch>
            <a:fillRect/>
          </a:stretch>
        </p:blipFill>
        <p:spPr>
          <a:xfrm>
            <a:off x="1355766" y="3097282"/>
            <a:ext cx="3192737" cy="2214961"/>
          </a:xfrm>
          <a:prstGeom prst="rect">
            <a:avLst/>
          </a:prstGeom>
        </p:spPr>
      </p:pic>
      <p:pic>
        <p:nvPicPr>
          <p:cNvPr id="113666" name="Picture 2" descr="Airbus unveils the three zero-emission concept aircraft known as ZEROe. These concepts include turbofan, turboprop, and blended-wing body configurations that are powered by hydrogen propulsion. All ZEROe concepts are hydrogen hybrid aircraft.">
            <a:extLst>
              <a:ext uri="{FF2B5EF4-FFF2-40B4-BE49-F238E27FC236}">
                <a16:creationId xmlns:a16="http://schemas.microsoft.com/office/drawing/2014/main" id="{B6EE53C4-EA3B-47FC-9506-64544A7D9B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868" r="10117"/>
          <a:stretch/>
        </p:blipFill>
        <p:spPr bwMode="auto">
          <a:xfrm>
            <a:off x="6677640" y="1493398"/>
            <a:ext cx="5124450" cy="364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223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7.8 Future Developments</a:t>
            </a:r>
          </a:p>
        </p:txBody>
      </p:sp>
      <p:sp>
        <p:nvSpPr>
          <p:cNvPr id="9" name="TextBox 8">
            <a:extLst>
              <a:ext uri="{FF2B5EF4-FFF2-40B4-BE49-F238E27FC236}">
                <a16:creationId xmlns:a16="http://schemas.microsoft.com/office/drawing/2014/main" id="{9B9F2FB9-03FB-4043-85FE-1079D75E9D6B}"/>
              </a:ext>
            </a:extLst>
          </p:cNvPr>
          <p:cNvSpPr txBox="1"/>
          <p:nvPr/>
        </p:nvSpPr>
        <p:spPr>
          <a:xfrm>
            <a:off x="609600" y="5572162"/>
            <a:ext cx="10972800" cy="369332"/>
          </a:xfrm>
          <a:prstGeom prst="rect">
            <a:avLst/>
          </a:prstGeom>
          <a:noFill/>
        </p:spPr>
        <p:txBody>
          <a:bodyPr wrap="square">
            <a:spAutoFit/>
          </a:bodyPr>
          <a:lstStyle/>
          <a:p>
            <a:pPr algn="ctr"/>
            <a:r>
              <a:rPr lang="en-US" altLang="en-US" dirty="0"/>
              <a:t>Simulation tools (E.g. GSP, gspteam.com) can be used for preliminary sizing and performance estimation of engines</a:t>
            </a:r>
            <a:endParaRPr lang="en-US" dirty="0"/>
          </a:p>
        </p:txBody>
      </p:sp>
      <p:pic>
        <p:nvPicPr>
          <p:cNvPr id="5" name="Picture 4">
            <a:extLst>
              <a:ext uri="{FF2B5EF4-FFF2-40B4-BE49-F238E27FC236}">
                <a16:creationId xmlns:a16="http://schemas.microsoft.com/office/drawing/2014/main" id="{8F1284D6-15D0-4529-A73D-F43E8C18D02B}"/>
              </a:ext>
            </a:extLst>
          </p:cNvPr>
          <p:cNvPicPr>
            <a:picLocks noChangeAspect="1"/>
          </p:cNvPicPr>
          <p:nvPr/>
        </p:nvPicPr>
        <p:blipFill>
          <a:blip r:embed="rId3"/>
          <a:stretch>
            <a:fillRect/>
          </a:stretch>
        </p:blipFill>
        <p:spPr>
          <a:xfrm>
            <a:off x="214520" y="2201077"/>
            <a:ext cx="4592154" cy="2302993"/>
          </a:xfrm>
          <a:prstGeom prst="rect">
            <a:avLst/>
          </a:prstGeom>
        </p:spPr>
      </p:pic>
      <p:pic>
        <p:nvPicPr>
          <p:cNvPr id="6" name="Picture 5">
            <a:extLst>
              <a:ext uri="{FF2B5EF4-FFF2-40B4-BE49-F238E27FC236}">
                <a16:creationId xmlns:a16="http://schemas.microsoft.com/office/drawing/2014/main" id="{DF077324-FFA9-47F5-9D06-331BC60B75B0}"/>
              </a:ext>
            </a:extLst>
          </p:cNvPr>
          <p:cNvPicPr>
            <a:picLocks noChangeAspect="1"/>
          </p:cNvPicPr>
          <p:nvPr/>
        </p:nvPicPr>
        <p:blipFill>
          <a:blip r:embed="rId4"/>
          <a:stretch>
            <a:fillRect/>
          </a:stretch>
        </p:blipFill>
        <p:spPr>
          <a:xfrm>
            <a:off x="9433013" y="3284838"/>
            <a:ext cx="2344370" cy="2056652"/>
          </a:xfrm>
          <a:prstGeom prst="rect">
            <a:avLst/>
          </a:prstGeom>
        </p:spPr>
      </p:pic>
      <p:pic>
        <p:nvPicPr>
          <p:cNvPr id="7" name="Picture 6">
            <a:extLst>
              <a:ext uri="{FF2B5EF4-FFF2-40B4-BE49-F238E27FC236}">
                <a16:creationId xmlns:a16="http://schemas.microsoft.com/office/drawing/2014/main" id="{60A777A9-9A2F-4D3D-B0D3-422BBA7632EC}"/>
              </a:ext>
            </a:extLst>
          </p:cNvPr>
          <p:cNvPicPr>
            <a:picLocks noChangeAspect="1"/>
          </p:cNvPicPr>
          <p:nvPr/>
        </p:nvPicPr>
        <p:blipFill>
          <a:blip r:embed="rId5"/>
          <a:stretch>
            <a:fillRect/>
          </a:stretch>
        </p:blipFill>
        <p:spPr>
          <a:xfrm>
            <a:off x="5567331" y="1193923"/>
            <a:ext cx="2344370" cy="1783919"/>
          </a:xfrm>
          <a:prstGeom prst="rect">
            <a:avLst/>
          </a:prstGeom>
        </p:spPr>
      </p:pic>
      <p:pic>
        <p:nvPicPr>
          <p:cNvPr id="8" name="Picture 7">
            <a:extLst>
              <a:ext uri="{FF2B5EF4-FFF2-40B4-BE49-F238E27FC236}">
                <a16:creationId xmlns:a16="http://schemas.microsoft.com/office/drawing/2014/main" id="{B580780C-F2BB-4BDD-BD79-42041FA845C1}"/>
              </a:ext>
            </a:extLst>
          </p:cNvPr>
          <p:cNvPicPr>
            <a:picLocks noChangeAspect="1"/>
          </p:cNvPicPr>
          <p:nvPr/>
        </p:nvPicPr>
        <p:blipFill>
          <a:blip r:embed="rId6"/>
          <a:stretch>
            <a:fillRect/>
          </a:stretch>
        </p:blipFill>
        <p:spPr>
          <a:xfrm>
            <a:off x="9433013" y="1193923"/>
            <a:ext cx="2344370" cy="1877540"/>
          </a:xfrm>
          <a:prstGeom prst="rect">
            <a:avLst/>
          </a:prstGeom>
        </p:spPr>
      </p:pic>
      <p:pic>
        <p:nvPicPr>
          <p:cNvPr id="11" name="Picture 10">
            <a:extLst>
              <a:ext uri="{FF2B5EF4-FFF2-40B4-BE49-F238E27FC236}">
                <a16:creationId xmlns:a16="http://schemas.microsoft.com/office/drawing/2014/main" id="{94BF2762-D40F-4007-B838-704D2D43B1CE}"/>
              </a:ext>
            </a:extLst>
          </p:cNvPr>
          <p:cNvPicPr>
            <a:picLocks noChangeAspect="1"/>
          </p:cNvPicPr>
          <p:nvPr/>
        </p:nvPicPr>
        <p:blipFill>
          <a:blip r:embed="rId7"/>
          <a:stretch>
            <a:fillRect/>
          </a:stretch>
        </p:blipFill>
        <p:spPr>
          <a:xfrm>
            <a:off x="5567331" y="3565086"/>
            <a:ext cx="2344371" cy="1787583"/>
          </a:xfrm>
          <a:prstGeom prst="rect">
            <a:avLst/>
          </a:prstGeom>
        </p:spPr>
      </p:pic>
      <p:pic>
        <p:nvPicPr>
          <p:cNvPr id="15" name="Picture 14">
            <a:extLst>
              <a:ext uri="{FF2B5EF4-FFF2-40B4-BE49-F238E27FC236}">
                <a16:creationId xmlns:a16="http://schemas.microsoft.com/office/drawing/2014/main" id="{FB487DE2-D1EC-44DF-9074-5E9609CA7D87}"/>
              </a:ext>
            </a:extLst>
          </p:cNvPr>
          <p:cNvPicPr>
            <a:picLocks noChangeAspect="1"/>
          </p:cNvPicPr>
          <p:nvPr/>
        </p:nvPicPr>
        <p:blipFill>
          <a:blip r:embed="rId7"/>
          <a:stretch>
            <a:fillRect/>
          </a:stretch>
        </p:blipFill>
        <p:spPr>
          <a:xfrm>
            <a:off x="5818063" y="3749517"/>
            <a:ext cx="2344371" cy="1787583"/>
          </a:xfrm>
          <a:prstGeom prst="rect">
            <a:avLst/>
          </a:prstGeom>
        </p:spPr>
      </p:pic>
      <p:pic>
        <p:nvPicPr>
          <p:cNvPr id="16" name="Picture 15">
            <a:extLst>
              <a:ext uri="{FF2B5EF4-FFF2-40B4-BE49-F238E27FC236}">
                <a16:creationId xmlns:a16="http://schemas.microsoft.com/office/drawing/2014/main" id="{F63B153E-4A53-440A-B1DE-58E5D0D691DA}"/>
              </a:ext>
            </a:extLst>
          </p:cNvPr>
          <p:cNvPicPr>
            <a:picLocks noChangeAspect="1"/>
          </p:cNvPicPr>
          <p:nvPr/>
        </p:nvPicPr>
        <p:blipFill>
          <a:blip r:embed="rId5"/>
          <a:stretch>
            <a:fillRect/>
          </a:stretch>
        </p:blipFill>
        <p:spPr>
          <a:xfrm>
            <a:off x="5818063" y="1324287"/>
            <a:ext cx="2344370" cy="1783919"/>
          </a:xfrm>
          <a:prstGeom prst="rect">
            <a:avLst/>
          </a:prstGeom>
        </p:spPr>
      </p:pic>
      <p:sp>
        <p:nvSpPr>
          <p:cNvPr id="17" name="Arrow: Right 16">
            <a:extLst>
              <a:ext uri="{FF2B5EF4-FFF2-40B4-BE49-F238E27FC236}">
                <a16:creationId xmlns:a16="http://schemas.microsoft.com/office/drawing/2014/main" id="{ABF8424B-769C-43F2-8274-03F916F0E496}"/>
              </a:ext>
            </a:extLst>
          </p:cNvPr>
          <p:cNvSpPr/>
          <p:nvPr/>
        </p:nvSpPr>
        <p:spPr>
          <a:xfrm>
            <a:off x="4935270" y="3143268"/>
            <a:ext cx="3970191" cy="431949"/>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sz="1200" dirty="0"/>
          </a:p>
        </p:txBody>
      </p:sp>
    </p:spTree>
    <p:extLst>
      <p:ext uri="{BB962C8B-B14F-4D97-AF65-F5344CB8AC3E}">
        <p14:creationId xmlns:p14="http://schemas.microsoft.com/office/powerpoint/2010/main" val="2377311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A57CC48-463A-411E-A9DB-B6D195CF5E5D}"/>
              </a:ext>
            </a:extLst>
          </p:cNvPr>
          <p:cNvPicPr>
            <a:picLocks noChangeAspect="1"/>
          </p:cNvPicPr>
          <p:nvPr/>
        </p:nvPicPr>
        <p:blipFill rotWithShape="1">
          <a:blip r:embed="rId2"/>
          <a:srcRect b="13358"/>
          <a:stretch/>
        </p:blipFill>
        <p:spPr>
          <a:xfrm>
            <a:off x="0" y="0"/>
            <a:ext cx="12192000" cy="5941915"/>
          </a:xfrm>
          <a:prstGeom prst="rect">
            <a:avLst/>
          </a:prstGeom>
        </p:spPr>
      </p:pic>
      <p:sp>
        <p:nvSpPr>
          <p:cNvPr id="8" name="Rectangle 7">
            <a:extLst>
              <a:ext uri="{FF2B5EF4-FFF2-40B4-BE49-F238E27FC236}">
                <a16:creationId xmlns:a16="http://schemas.microsoft.com/office/drawing/2014/main" id="{75508DC2-6131-4FE7-BC97-3DF2DD7A417D}"/>
              </a:ext>
            </a:extLst>
          </p:cNvPr>
          <p:cNvSpPr/>
          <p:nvPr/>
        </p:nvSpPr>
        <p:spPr>
          <a:xfrm>
            <a:off x="0" y="1780"/>
            <a:ext cx="12192001" cy="5952932"/>
          </a:xfrm>
          <a:prstGeom prst="rect">
            <a:avLst/>
          </a:prstGeom>
          <a:solidFill>
            <a:schemeClr val="tx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297169-CE0C-4E30-9E27-FCDD7FAC8BDE}"/>
              </a:ext>
            </a:extLst>
          </p:cNvPr>
          <p:cNvSpPr txBox="1"/>
          <p:nvPr/>
        </p:nvSpPr>
        <p:spPr>
          <a:xfrm>
            <a:off x="3330388" y="89977"/>
            <a:ext cx="5531224" cy="400110"/>
          </a:xfrm>
          <a:prstGeom prst="rect">
            <a:avLst/>
          </a:prstGeom>
          <a:noFill/>
        </p:spPr>
        <p:txBody>
          <a:bodyPr wrap="square" rtlCol="0">
            <a:spAutoFit/>
          </a:bodyPr>
          <a:lstStyle/>
          <a:p>
            <a:pPr algn="ctr"/>
            <a:r>
              <a:rPr lang="en-US" sz="2000" b="1" dirty="0">
                <a:solidFill>
                  <a:schemeClr val="bg1"/>
                </a:solidFill>
              </a:rPr>
              <a:t>AESP 415 – Aircraft Design Part I Basics</a:t>
            </a:r>
          </a:p>
        </p:txBody>
      </p:sp>
      <p:sp>
        <p:nvSpPr>
          <p:cNvPr id="7" name="Subtitle 2">
            <a:extLst>
              <a:ext uri="{FF2B5EF4-FFF2-40B4-BE49-F238E27FC236}">
                <a16:creationId xmlns:a16="http://schemas.microsoft.com/office/drawing/2014/main" id="{12587E0B-ADF5-4B62-A131-07B2F668BF9F}"/>
              </a:ext>
            </a:extLst>
          </p:cNvPr>
          <p:cNvSpPr txBox="1">
            <a:spLocks/>
          </p:cNvSpPr>
          <p:nvPr/>
        </p:nvSpPr>
        <p:spPr>
          <a:xfrm>
            <a:off x="8506348" y="5126091"/>
            <a:ext cx="3429000" cy="1241822"/>
          </a:xfrm>
          <a:prstGeom prst="rect">
            <a:avLst/>
          </a:prstGeom>
        </p:spPr>
        <p:txBody>
          <a:bodyPr>
            <a:normAutofit/>
          </a:bodyPr>
          <a:lstStyle>
            <a:lvl1pPr marL="144661" indent="-144661" algn="l" defTabSz="192881"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ＭＳ Ｐゴシック" charset="0"/>
              </a:defRPr>
            </a:lvl1pPr>
            <a:lvl2pPr marL="313433" indent="-120551" algn="l" defTabSz="192881" rtl="0" eaLnBrk="1" fontAlgn="base" hangingPunct="1">
              <a:spcBef>
                <a:spcPct val="20000"/>
              </a:spcBef>
              <a:spcAft>
                <a:spcPct val="0"/>
              </a:spcAft>
              <a:buFont typeface="Arial" charset="0"/>
              <a:buChar char="–"/>
              <a:defRPr sz="1181" kern="1200">
                <a:solidFill>
                  <a:schemeClr val="tx1"/>
                </a:solidFill>
                <a:latin typeface="+mn-lt"/>
                <a:ea typeface="ＭＳ Ｐゴシック" charset="0"/>
                <a:cs typeface="+mn-cs"/>
              </a:defRPr>
            </a:lvl2pPr>
            <a:lvl3pPr marL="482204" indent="-96441" algn="l" defTabSz="192881" rtl="0" eaLnBrk="1" fontAlgn="base" hangingPunct="1">
              <a:spcBef>
                <a:spcPct val="20000"/>
              </a:spcBef>
              <a:spcAft>
                <a:spcPct val="0"/>
              </a:spcAft>
              <a:buFont typeface="Arial" charset="0"/>
              <a:buChar char="•"/>
              <a:defRPr sz="1013" kern="1200">
                <a:solidFill>
                  <a:schemeClr val="tx1"/>
                </a:solidFill>
                <a:latin typeface="+mn-lt"/>
                <a:ea typeface="ＭＳ Ｐゴシック" charset="0"/>
                <a:cs typeface="+mn-cs"/>
              </a:defRPr>
            </a:lvl3pPr>
            <a:lvl4pPr marL="675085"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4pPr>
            <a:lvl5pPr marL="867966"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pPr marL="0" indent="0" algn="r">
              <a:buNone/>
            </a:pPr>
            <a:r>
              <a:rPr lang="en-US" dirty="0">
                <a:solidFill>
                  <a:schemeClr val="bg1"/>
                </a:solidFill>
              </a:rPr>
              <a:t>Dr. Wout De Backer</a:t>
            </a:r>
          </a:p>
          <a:p>
            <a:pPr marL="0" indent="0" algn="r">
              <a:buNone/>
            </a:pPr>
            <a:r>
              <a:rPr lang="en-US" dirty="0">
                <a:solidFill>
                  <a:schemeClr val="bg1"/>
                </a:solidFill>
              </a:rPr>
              <a:t>1000 Catawba St, Ste 120</a:t>
            </a:r>
          </a:p>
          <a:p>
            <a:pPr marL="0" indent="0" algn="r">
              <a:buNone/>
            </a:pPr>
            <a:r>
              <a:rPr lang="en-US" dirty="0">
                <a:solidFill>
                  <a:schemeClr val="bg1"/>
                </a:solidFill>
                <a:hlinkClick r:id="rId3">
                  <a:extLst>
                    <a:ext uri="{A12FA001-AC4F-418D-AE19-62706E023703}">
                      <ahyp:hlinkClr xmlns:ahyp="http://schemas.microsoft.com/office/drawing/2018/hyperlinkcolor" val="tx"/>
                    </a:ext>
                  </a:extLst>
                </a:hlinkClick>
              </a:rPr>
              <a:t>wdbacker@cec.sc.edu</a:t>
            </a:r>
            <a:r>
              <a:rPr lang="en-US" dirty="0">
                <a:solidFill>
                  <a:schemeClr val="bg1"/>
                </a:solidFill>
              </a:rPr>
              <a:t> </a:t>
            </a:r>
          </a:p>
          <a:p>
            <a:pPr marL="0" indent="0" algn="r">
              <a:buNone/>
            </a:pPr>
            <a:endParaRPr lang="en-US" dirty="0">
              <a:solidFill>
                <a:schemeClr val="bg1"/>
              </a:solidFill>
            </a:endParaRPr>
          </a:p>
        </p:txBody>
      </p:sp>
      <p:sp>
        <p:nvSpPr>
          <p:cNvPr id="10" name="Rectangle 9">
            <a:extLst>
              <a:ext uri="{FF2B5EF4-FFF2-40B4-BE49-F238E27FC236}">
                <a16:creationId xmlns:a16="http://schemas.microsoft.com/office/drawing/2014/main" id="{FE1E0DC8-B6C3-417E-91F9-5CFA2BE4BC38}"/>
              </a:ext>
            </a:extLst>
          </p:cNvPr>
          <p:cNvSpPr/>
          <p:nvPr/>
        </p:nvSpPr>
        <p:spPr>
          <a:xfrm>
            <a:off x="338137" y="2720898"/>
            <a:ext cx="1472337" cy="1446550"/>
          </a:xfrm>
          <a:prstGeom prst="rect">
            <a:avLst/>
          </a:prstGeom>
          <a:solidFill>
            <a:srgbClr val="97002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470A14-F498-4759-BE45-3CFA84B34BA2}"/>
              </a:ext>
            </a:extLst>
          </p:cNvPr>
          <p:cNvSpPr txBox="1"/>
          <p:nvPr/>
        </p:nvSpPr>
        <p:spPr>
          <a:xfrm>
            <a:off x="338138" y="2894843"/>
            <a:ext cx="1472336" cy="1107996"/>
          </a:xfrm>
          <a:prstGeom prst="rect">
            <a:avLst/>
          </a:prstGeom>
          <a:noFill/>
        </p:spPr>
        <p:txBody>
          <a:bodyPr wrap="square" rtlCol="0">
            <a:spAutoFit/>
          </a:bodyPr>
          <a:lstStyle/>
          <a:p>
            <a:pPr algn="ctr"/>
            <a:r>
              <a:rPr lang="en-US" sz="6600" b="1" dirty="0">
                <a:solidFill>
                  <a:schemeClr val="bg1"/>
                </a:solidFill>
              </a:rPr>
              <a:t>3</a:t>
            </a:r>
          </a:p>
        </p:txBody>
      </p:sp>
      <p:sp>
        <p:nvSpPr>
          <p:cNvPr id="9" name="TextBox 8">
            <a:extLst>
              <a:ext uri="{FF2B5EF4-FFF2-40B4-BE49-F238E27FC236}">
                <a16:creationId xmlns:a16="http://schemas.microsoft.com/office/drawing/2014/main" id="{2EB9B0E5-372F-4B1B-A762-FD43A565DFF8}"/>
              </a:ext>
            </a:extLst>
          </p:cNvPr>
          <p:cNvSpPr txBox="1"/>
          <p:nvPr/>
        </p:nvSpPr>
        <p:spPr>
          <a:xfrm>
            <a:off x="338138" y="2720898"/>
            <a:ext cx="1472336" cy="400110"/>
          </a:xfrm>
          <a:prstGeom prst="rect">
            <a:avLst/>
          </a:prstGeom>
          <a:noFill/>
        </p:spPr>
        <p:txBody>
          <a:bodyPr wrap="square" rtlCol="0">
            <a:spAutoFit/>
          </a:bodyPr>
          <a:lstStyle/>
          <a:p>
            <a:pPr algn="ctr"/>
            <a:r>
              <a:rPr lang="en-US" sz="2000" b="1" dirty="0">
                <a:solidFill>
                  <a:schemeClr val="bg1"/>
                </a:solidFill>
              </a:rPr>
              <a:t>MODULE</a:t>
            </a:r>
            <a:endParaRPr lang="en-US" sz="8800" b="1" dirty="0">
              <a:solidFill>
                <a:schemeClr val="bg1"/>
              </a:solidFill>
            </a:endParaRPr>
          </a:p>
        </p:txBody>
      </p:sp>
      <p:sp>
        <p:nvSpPr>
          <p:cNvPr id="2" name="Title 1">
            <a:extLst>
              <a:ext uri="{FF2B5EF4-FFF2-40B4-BE49-F238E27FC236}">
                <a16:creationId xmlns:a16="http://schemas.microsoft.com/office/drawing/2014/main" id="{253BFEC9-68D8-4B5E-8370-998D88E5B216}"/>
              </a:ext>
            </a:extLst>
          </p:cNvPr>
          <p:cNvSpPr>
            <a:spLocks noGrp="1"/>
          </p:cNvSpPr>
          <p:nvPr>
            <p:ph type="ctrTitle"/>
          </p:nvPr>
        </p:nvSpPr>
        <p:spPr>
          <a:xfrm>
            <a:off x="1990128" y="2457450"/>
            <a:ext cx="9945219" cy="1979743"/>
          </a:xfrm>
        </p:spPr>
        <p:txBody>
          <a:bodyPr anchor="ctr"/>
          <a:lstStyle/>
          <a:p>
            <a:pPr algn="l"/>
            <a:r>
              <a:rPr lang="en-US" sz="6000" dirty="0">
                <a:solidFill>
                  <a:schemeClr val="bg1"/>
                </a:solidFill>
              </a:rPr>
              <a:t>PRELIMINARY PROPULSION SIZING 2</a:t>
            </a:r>
          </a:p>
        </p:txBody>
      </p:sp>
      <p:sp>
        <p:nvSpPr>
          <p:cNvPr id="11" name="TextBox 10">
            <a:extLst>
              <a:ext uri="{FF2B5EF4-FFF2-40B4-BE49-F238E27FC236}">
                <a16:creationId xmlns:a16="http://schemas.microsoft.com/office/drawing/2014/main" id="{E56F1D30-7D5F-49C7-AB37-712C56613EB5}"/>
              </a:ext>
            </a:extLst>
          </p:cNvPr>
          <p:cNvSpPr txBox="1"/>
          <p:nvPr/>
        </p:nvSpPr>
        <p:spPr>
          <a:xfrm>
            <a:off x="10618694" y="95260"/>
            <a:ext cx="1573306" cy="400110"/>
          </a:xfrm>
          <a:prstGeom prst="rect">
            <a:avLst/>
          </a:prstGeom>
          <a:noFill/>
        </p:spPr>
        <p:txBody>
          <a:bodyPr wrap="square" rtlCol="0">
            <a:spAutoFit/>
          </a:bodyPr>
          <a:lstStyle/>
          <a:p>
            <a:r>
              <a:rPr lang="en-US" sz="2000" b="1" dirty="0">
                <a:solidFill>
                  <a:schemeClr val="bg1"/>
                </a:solidFill>
              </a:rPr>
              <a:t>Lecture 10</a:t>
            </a:r>
          </a:p>
        </p:txBody>
      </p:sp>
      <p:sp>
        <p:nvSpPr>
          <p:cNvPr id="12" name="TextBox 11">
            <a:extLst>
              <a:ext uri="{FF2B5EF4-FFF2-40B4-BE49-F238E27FC236}">
                <a16:creationId xmlns:a16="http://schemas.microsoft.com/office/drawing/2014/main" id="{5AF749CF-953B-4A51-908A-A2A11EFAA337}"/>
              </a:ext>
            </a:extLst>
          </p:cNvPr>
          <p:cNvSpPr txBox="1"/>
          <p:nvPr/>
        </p:nvSpPr>
        <p:spPr>
          <a:xfrm>
            <a:off x="338136" y="3791097"/>
            <a:ext cx="1472336" cy="400110"/>
          </a:xfrm>
          <a:prstGeom prst="rect">
            <a:avLst/>
          </a:prstGeom>
          <a:noFill/>
        </p:spPr>
        <p:txBody>
          <a:bodyPr wrap="square" rtlCol="0">
            <a:spAutoFit/>
          </a:bodyPr>
          <a:lstStyle/>
          <a:p>
            <a:pPr algn="ctr"/>
            <a:r>
              <a:rPr lang="en-US" sz="2000" b="1" dirty="0">
                <a:solidFill>
                  <a:schemeClr val="bg1"/>
                </a:solidFill>
              </a:rPr>
              <a:t>TOPIC 7</a:t>
            </a:r>
            <a:endParaRPr lang="en-US" sz="8800" b="1" dirty="0">
              <a:solidFill>
                <a:schemeClr val="bg1"/>
              </a:solidFill>
            </a:endParaRPr>
          </a:p>
        </p:txBody>
      </p:sp>
      <p:sp>
        <p:nvSpPr>
          <p:cNvPr id="13" name="Title 1">
            <a:extLst>
              <a:ext uri="{FF2B5EF4-FFF2-40B4-BE49-F238E27FC236}">
                <a16:creationId xmlns:a16="http://schemas.microsoft.com/office/drawing/2014/main" id="{7F713EE8-D719-4E60-AD7C-7C4076221D18}"/>
              </a:ext>
            </a:extLst>
          </p:cNvPr>
          <p:cNvSpPr txBox="1">
            <a:spLocks/>
          </p:cNvSpPr>
          <p:nvPr/>
        </p:nvSpPr>
        <p:spPr>
          <a:xfrm>
            <a:off x="914400" y="4220763"/>
            <a:ext cx="10363200" cy="916737"/>
          </a:xfrm>
          <a:prstGeom prst="rect">
            <a:avLst/>
          </a:prstGeom>
        </p:spPr>
        <p:txBody>
          <a:bodyPr/>
          <a:lstStyle>
            <a:lvl1pPr algn="ctr" defTabSz="192881" rtl="0" fontAlgn="base">
              <a:spcBef>
                <a:spcPct val="0"/>
              </a:spcBef>
              <a:spcAft>
                <a:spcPct val="0"/>
              </a:spcAft>
              <a:defRPr sz="2400" b="1" kern="1200">
                <a:solidFill>
                  <a:schemeClr val="tx1"/>
                </a:solidFill>
                <a:latin typeface="+mj-lt"/>
                <a:ea typeface="ＭＳ Ｐゴシック" charset="0"/>
                <a:cs typeface="ＭＳ Ｐゴシック" charset="0"/>
              </a:defRPr>
            </a:lvl1pPr>
            <a:lvl2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2pPr>
            <a:lvl3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3pPr>
            <a:lvl4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4pPr>
            <a:lvl5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5pPr>
            <a:lvl6pPr marL="192881"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6pPr>
            <a:lvl7pPr marL="385763"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7pPr>
            <a:lvl8pPr marL="578644"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8pPr>
            <a:lvl9pPr marL="771525"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9pPr>
          </a:lstStyle>
          <a:p>
            <a:r>
              <a:rPr lang="en-US">
                <a:solidFill>
                  <a:schemeClr val="bg1"/>
                </a:solidFill>
              </a:rPr>
              <a:t>Thank You!</a:t>
            </a:r>
            <a:endParaRPr lang="en-US" dirty="0">
              <a:solidFill>
                <a:schemeClr val="bg1"/>
              </a:solidFill>
            </a:endParaRPr>
          </a:p>
        </p:txBody>
      </p:sp>
    </p:spTree>
    <p:extLst>
      <p:ext uri="{BB962C8B-B14F-4D97-AF65-F5344CB8AC3E}">
        <p14:creationId xmlns:p14="http://schemas.microsoft.com/office/powerpoint/2010/main" val="3071350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7.6 Engine Scaling Techniques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a:lnSpc>
                <a:spcPct val="150000"/>
              </a:lnSpc>
            </a:pPr>
            <a:r>
              <a:rPr lang="en-US" altLang="en-US" dirty="0"/>
              <a:t>For new aircraft concepts, a suitable engine may not be readily available</a:t>
            </a:r>
          </a:p>
          <a:p>
            <a:pPr>
              <a:lnSpc>
                <a:spcPct val="150000"/>
              </a:lnSpc>
            </a:pPr>
            <a:r>
              <a:rPr lang="en-US" altLang="en-US" dirty="0"/>
              <a:t>Using existing engine data, a suitable engine may be designed</a:t>
            </a:r>
          </a:p>
          <a:p>
            <a:pPr>
              <a:lnSpc>
                <a:spcPct val="150000"/>
              </a:lnSpc>
            </a:pPr>
            <a:r>
              <a:rPr lang="en-US" altLang="en-US" dirty="0"/>
              <a:t>Engine scaling techniques can be used to modify existing engines to fit a new design</a:t>
            </a:r>
          </a:p>
          <a:p>
            <a:pPr>
              <a:lnSpc>
                <a:spcPct val="150000"/>
              </a:lnSpc>
            </a:pPr>
            <a:r>
              <a:rPr lang="en-US" altLang="en-US" dirty="0"/>
              <a:t>The technique differs for propeller and jet aircraft (thrust vs. power scaling)</a:t>
            </a:r>
          </a:p>
        </p:txBody>
      </p:sp>
      <p:sp>
        <p:nvSpPr>
          <p:cNvPr id="7" name="TextBox 6">
            <a:extLst>
              <a:ext uri="{FF2B5EF4-FFF2-40B4-BE49-F238E27FC236}">
                <a16:creationId xmlns:a16="http://schemas.microsoft.com/office/drawing/2014/main" id="{3A653F7A-C297-42F3-83E8-D0754E8FAECC}"/>
              </a:ext>
            </a:extLst>
          </p:cNvPr>
          <p:cNvSpPr txBox="1"/>
          <p:nvPr/>
        </p:nvSpPr>
        <p:spPr>
          <a:xfrm>
            <a:off x="3736723" y="4291777"/>
            <a:ext cx="4718553" cy="646331"/>
          </a:xfrm>
          <a:prstGeom prst="rect">
            <a:avLst/>
          </a:prstGeom>
          <a:solidFill>
            <a:srgbClr val="FFFF00"/>
          </a:solidFill>
          <a:ln>
            <a:solidFill>
              <a:schemeClr val="tx1"/>
            </a:solidFill>
          </a:ln>
        </p:spPr>
        <p:txBody>
          <a:bodyPr wrap="square">
            <a:spAutoFit/>
          </a:bodyPr>
          <a:lstStyle/>
          <a:p>
            <a:pPr>
              <a:spcBef>
                <a:spcPts val="0"/>
              </a:spcBef>
            </a:pPr>
            <a:r>
              <a:rPr lang="en-US" altLang="en-US" sz="1800" b="1" dirty="0"/>
              <a:t>For assignment 2, use the appropriate engine scaling technique for your propulsion system!</a:t>
            </a:r>
          </a:p>
        </p:txBody>
      </p:sp>
    </p:spTree>
    <p:extLst>
      <p:ext uri="{BB962C8B-B14F-4D97-AF65-F5344CB8AC3E}">
        <p14:creationId xmlns:p14="http://schemas.microsoft.com/office/powerpoint/2010/main" val="2861391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4D6237C0-7B07-4CD7-BC9E-36D06C8458FE}"/>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7"/>
            </a:pPr>
            <a:r>
              <a:rPr lang="en-US" dirty="0">
                <a:solidFill>
                  <a:schemeClr val="bg1"/>
                </a:solidFill>
              </a:rPr>
              <a:t>Preliminary Propulsion Sizing</a:t>
            </a:r>
          </a:p>
          <a:p>
            <a:pPr marL="192882" lvl="1" indent="0">
              <a:spcBef>
                <a:spcPts val="0"/>
              </a:spcBef>
              <a:buNone/>
            </a:pPr>
            <a:r>
              <a:rPr lang="en-US" sz="1800" dirty="0">
                <a:solidFill>
                  <a:schemeClr val="bg1">
                    <a:lumMod val="65000"/>
                  </a:schemeClr>
                </a:solidFill>
              </a:rPr>
              <a:t>7.1. Introduction </a:t>
            </a:r>
          </a:p>
          <a:p>
            <a:pPr marL="192882" lvl="1" indent="0">
              <a:spcBef>
                <a:spcPts val="0"/>
              </a:spcBef>
              <a:buNone/>
            </a:pPr>
            <a:r>
              <a:rPr lang="en-US" sz="1800" dirty="0">
                <a:solidFill>
                  <a:schemeClr val="bg1">
                    <a:lumMod val="65000"/>
                  </a:schemeClr>
                </a:solidFill>
              </a:rPr>
              <a:t>7.2. Gas Generators</a:t>
            </a:r>
          </a:p>
          <a:p>
            <a:pPr marL="192882" lvl="1" indent="0">
              <a:spcBef>
                <a:spcPts val="0"/>
              </a:spcBef>
              <a:buNone/>
            </a:pPr>
            <a:r>
              <a:rPr lang="en-US" sz="1800" dirty="0">
                <a:solidFill>
                  <a:schemeClr val="bg1">
                    <a:lumMod val="65000"/>
                  </a:schemeClr>
                </a:solidFill>
              </a:rPr>
              <a:t>7.3. Gas Turbine Thermodynamics (Recap)</a:t>
            </a:r>
          </a:p>
          <a:p>
            <a:pPr marL="192882" lvl="1" indent="0">
              <a:spcBef>
                <a:spcPts val="0"/>
              </a:spcBef>
              <a:buNone/>
            </a:pPr>
            <a:r>
              <a:rPr lang="en-US" sz="1600" dirty="0">
                <a:solidFill>
                  <a:schemeClr val="bg1">
                    <a:lumMod val="65000"/>
                  </a:schemeClr>
                </a:solidFill>
              </a:rPr>
              <a:t>	7.3.1 Ideal Cycle</a:t>
            </a:r>
          </a:p>
          <a:p>
            <a:pPr marL="192882" lvl="1" indent="0">
              <a:spcBef>
                <a:spcPts val="0"/>
              </a:spcBef>
              <a:buNone/>
            </a:pPr>
            <a:r>
              <a:rPr lang="en-US" sz="1600" dirty="0">
                <a:solidFill>
                  <a:schemeClr val="bg1">
                    <a:lumMod val="65000"/>
                  </a:schemeClr>
                </a:solidFill>
              </a:rPr>
              <a:t>	7.3.2 Gas Power &amp; Efficiency</a:t>
            </a:r>
          </a:p>
          <a:p>
            <a:pPr marL="192882" lvl="1" indent="0">
              <a:spcBef>
                <a:spcPts val="0"/>
              </a:spcBef>
              <a:buNone/>
            </a:pPr>
            <a:r>
              <a:rPr lang="en-US" sz="1600" dirty="0">
                <a:solidFill>
                  <a:schemeClr val="bg1">
                    <a:lumMod val="65000"/>
                  </a:schemeClr>
                </a:solidFill>
              </a:rPr>
              <a:t>	7.3.3 Real Processes</a:t>
            </a:r>
          </a:p>
          <a:p>
            <a:pPr marL="192882" lvl="1" indent="0">
              <a:spcBef>
                <a:spcPts val="0"/>
              </a:spcBef>
              <a:buNone/>
            </a:pPr>
            <a:r>
              <a:rPr lang="en-US" sz="1800" dirty="0">
                <a:solidFill>
                  <a:schemeClr val="bg1">
                    <a:lumMod val="65000"/>
                  </a:schemeClr>
                </a:solidFill>
              </a:rPr>
              <a:t>7.4. Gas Turbine Classifications &amp; Configurations</a:t>
            </a:r>
          </a:p>
          <a:p>
            <a:pPr marL="192882" lvl="1" indent="0">
              <a:spcBef>
                <a:spcPts val="0"/>
              </a:spcBef>
              <a:buNone/>
            </a:pPr>
            <a:r>
              <a:rPr lang="en-US" sz="1800" dirty="0">
                <a:solidFill>
                  <a:schemeClr val="bg1">
                    <a:lumMod val="65000"/>
                  </a:schemeClr>
                </a:solidFill>
              </a:rPr>
              <a:t>7.5. Governing Equations of Gas Turbines</a:t>
            </a:r>
          </a:p>
          <a:p>
            <a:pPr marL="192882" lvl="1" indent="0">
              <a:spcBef>
                <a:spcPts val="0"/>
              </a:spcBef>
              <a:buNone/>
            </a:pPr>
            <a:r>
              <a:rPr lang="en-US" sz="1800" dirty="0">
                <a:solidFill>
                  <a:schemeClr val="bg1"/>
                </a:solidFill>
              </a:rPr>
              <a:t>7.6. Engine Scaling techniques</a:t>
            </a:r>
          </a:p>
          <a:p>
            <a:pPr marL="192882" lvl="1" indent="0">
              <a:spcBef>
                <a:spcPts val="0"/>
              </a:spcBef>
              <a:buNone/>
            </a:pPr>
            <a:r>
              <a:rPr lang="en-US" sz="1600" dirty="0">
                <a:solidFill>
                  <a:schemeClr val="bg1"/>
                </a:solidFill>
              </a:rPr>
              <a:t>	</a:t>
            </a:r>
            <a:r>
              <a:rPr lang="en-US" sz="1600" b="1" u="sng" dirty="0">
                <a:solidFill>
                  <a:schemeClr val="bg1"/>
                </a:solidFill>
              </a:rPr>
              <a:t>7.6.1 Piston Engine Scaling</a:t>
            </a:r>
          </a:p>
          <a:p>
            <a:pPr marL="192882" lvl="1" indent="0">
              <a:spcBef>
                <a:spcPts val="0"/>
              </a:spcBef>
              <a:buNone/>
            </a:pPr>
            <a:r>
              <a:rPr lang="en-US" sz="1600" dirty="0">
                <a:solidFill>
                  <a:schemeClr val="bg1"/>
                </a:solidFill>
              </a:rPr>
              <a:t>	7.6.2 Propeller Engine Scaling</a:t>
            </a:r>
          </a:p>
          <a:p>
            <a:pPr marL="192882" lvl="1" indent="0">
              <a:spcBef>
                <a:spcPts val="0"/>
              </a:spcBef>
              <a:buNone/>
            </a:pPr>
            <a:r>
              <a:rPr lang="en-US" sz="1600" dirty="0">
                <a:solidFill>
                  <a:schemeClr val="bg1"/>
                </a:solidFill>
              </a:rPr>
              <a:t>	7.6.3 Turbojet Engine Scaling</a:t>
            </a:r>
          </a:p>
          <a:p>
            <a:pPr marL="192882" lvl="1" indent="0">
              <a:spcBef>
                <a:spcPts val="0"/>
              </a:spcBef>
              <a:buNone/>
            </a:pPr>
            <a:r>
              <a:rPr lang="en-US" sz="1600" dirty="0">
                <a:solidFill>
                  <a:schemeClr val="bg1"/>
                </a:solidFill>
              </a:rPr>
              <a:t>	7.6.4 Effects of Altitude and Velocity</a:t>
            </a:r>
          </a:p>
          <a:p>
            <a:pPr marL="192882" lvl="1" indent="0">
              <a:spcBef>
                <a:spcPts val="0"/>
              </a:spcBef>
              <a:buNone/>
            </a:pPr>
            <a:r>
              <a:rPr lang="en-US" sz="1800" dirty="0">
                <a:solidFill>
                  <a:schemeClr val="bg1"/>
                </a:solidFill>
              </a:rPr>
              <a:t>7.7. Engine Manufacturers &amp; Joint Programs</a:t>
            </a:r>
          </a:p>
          <a:p>
            <a:pPr marL="192882" lvl="1" indent="0">
              <a:spcBef>
                <a:spcPts val="0"/>
              </a:spcBef>
              <a:buNone/>
            </a:pPr>
            <a:r>
              <a:rPr lang="en-US" sz="1800" dirty="0">
                <a:solidFill>
                  <a:schemeClr val="bg1"/>
                </a:solidFill>
              </a:rPr>
              <a:t>7.8. Future Developments</a:t>
            </a:r>
          </a:p>
          <a:p>
            <a:pPr marL="192882" lvl="1" indent="0">
              <a:spcBef>
                <a:spcPts val="0"/>
              </a:spcBef>
              <a:buNone/>
            </a:pPr>
            <a:endParaRPr lang="en-US" sz="1800" dirty="0"/>
          </a:p>
          <a:p>
            <a:pPr marL="192882" lvl="1" indent="0">
              <a:spcBef>
                <a:spcPts val="0"/>
              </a:spcBef>
              <a:buNone/>
            </a:pPr>
            <a:endParaRPr lang="en-US" sz="1800" dirty="0"/>
          </a:p>
          <a:p>
            <a:pPr marL="192882" lvl="1" indent="0">
              <a:spcBef>
                <a:spcPts val="0"/>
              </a:spcBef>
              <a:buNone/>
            </a:pPr>
            <a:endParaRPr lang="en-US"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2865022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7.6.1 Piston Engine Scaling</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ts val="0"/>
              </a:spcBef>
              <a:buNone/>
            </a:pPr>
            <a:r>
              <a:rPr lang="en-US" altLang="en-US" dirty="0"/>
              <a:t>For a piston engine:</a:t>
            </a:r>
          </a:p>
          <a:p>
            <a:pPr marL="0" indent="0" eaLnBrk="1" hangingPunct="1">
              <a:spcBef>
                <a:spcPts val="0"/>
              </a:spcBef>
              <a:buNone/>
            </a:pPr>
            <a:endParaRPr lang="en-US" altLang="en-US" dirty="0"/>
          </a:p>
          <a:p>
            <a:pPr marL="457200" indent="-457200" eaLnBrk="1" hangingPunct="1">
              <a:spcBef>
                <a:spcPts val="0"/>
              </a:spcBef>
              <a:buFont typeface="+mj-lt"/>
              <a:buAutoNum type="arabicPeriod"/>
            </a:pPr>
            <a:r>
              <a:rPr lang="en-US" altLang="en-US" sz="2000" dirty="0"/>
              <a:t>Engine power is directly proportional to:</a:t>
            </a:r>
          </a:p>
          <a:p>
            <a:pPr marL="625972" lvl="1" indent="-457200">
              <a:spcBef>
                <a:spcPts val="0"/>
              </a:spcBef>
              <a:buFont typeface="+mj-lt"/>
              <a:buAutoNum type="arabicPeriod"/>
            </a:pPr>
            <a:r>
              <a:rPr lang="en-US" altLang="en-US" sz="1800" dirty="0"/>
              <a:t>Air mass flow</a:t>
            </a:r>
          </a:p>
          <a:p>
            <a:pPr marL="625972" lvl="1" indent="-457200">
              <a:spcBef>
                <a:spcPts val="0"/>
              </a:spcBef>
              <a:buFont typeface="+mj-lt"/>
              <a:buAutoNum type="arabicPeriod"/>
            </a:pPr>
            <a:r>
              <a:rPr lang="en-US" altLang="en-US" sz="1800" dirty="0"/>
              <a:t>Fuel mass flow</a:t>
            </a:r>
          </a:p>
          <a:p>
            <a:pPr marL="625972" lvl="1" indent="-457200">
              <a:spcBef>
                <a:spcPts val="0"/>
              </a:spcBef>
              <a:buFont typeface="+mj-lt"/>
              <a:buAutoNum type="arabicPeriod"/>
            </a:pPr>
            <a:r>
              <a:rPr lang="en-US" altLang="en-US" sz="1800" dirty="0"/>
              <a:t>Number of cylinders</a:t>
            </a:r>
          </a:p>
          <a:p>
            <a:pPr marL="625972" lvl="1" indent="-457200">
              <a:spcBef>
                <a:spcPts val="0"/>
              </a:spcBef>
              <a:buFont typeface="+mj-lt"/>
              <a:buAutoNum type="arabicPeriod"/>
            </a:pPr>
            <a:r>
              <a:rPr lang="en-US" altLang="en-US" sz="1800" dirty="0"/>
              <a:t>Engine cubic capacity (cylinder volume)</a:t>
            </a:r>
          </a:p>
          <a:p>
            <a:pPr marL="625972" lvl="1" indent="-457200">
              <a:spcBef>
                <a:spcPts val="0"/>
              </a:spcBef>
              <a:buFont typeface="+mj-lt"/>
              <a:buAutoNum type="arabicPeriod"/>
            </a:pPr>
            <a:endParaRPr lang="en-US" altLang="en-US" sz="1800" dirty="0"/>
          </a:p>
          <a:p>
            <a:pPr marL="457200" indent="-457200" eaLnBrk="1" hangingPunct="1">
              <a:spcBef>
                <a:spcPts val="0"/>
              </a:spcBef>
              <a:buFont typeface="+mj-lt"/>
              <a:buAutoNum type="arabicPeriod"/>
            </a:pPr>
            <a:r>
              <a:rPr lang="en-US" altLang="en-US" sz="2000" dirty="0"/>
              <a:t>Engine weight may be assumed to be proportional to engine power:</a:t>
            </a:r>
          </a:p>
          <a:p>
            <a:pPr marL="457200" indent="-457200" eaLnBrk="1" hangingPunct="1">
              <a:spcBef>
                <a:spcPts val="0"/>
              </a:spcBef>
              <a:buFont typeface="+mj-lt"/>
              <a:buAutoNum type="arabicPeriod"/>
            </a:pPr>
            <a:endParaRPr lang="en-US" altLang="en-US" dirty="0"/>
          </a:p>
          <a:p>
            <a:pPr eaLnBrk="1" hangingPunct="1">
              <a:spcBef>
                <a:spcPct val="20000"/>
              </a:spcBef>
              <a:buFontTx/>
              <a:buAutoNum type="arabicPeriod"/>
            </a:pPr>
            <a:endParaRPr lang="en-US" altLang="en-US" sz="1200" dirty="0"/>
          </a:p>
        </p:txBody>
      </p:sp>
      <p:graphicFrame>
        <p:nvGraphicFramePr>
          <p:cNvPr id="6" name="Object 9">
            <a:extLst>
              <a:ext uri="{FF2B5EF4-FFF2-40B4-BE49-F238E27FC236}">
                <a16:creationId xmlns:a16="http://schemas.microsoft.com/office/drawing/2014/main" id="{9BD67485-846B-402C-BBC2-EE294F0006CD}"/>
              </a:ext>
            </a:extLst>
          </p:cNvPr>
          <p:cNvGraphicFramePr>
            <a:graphicFrameLocks noChangeAspect="1"/>
          </p:cNvGraphicFramePr>
          <p:nvPr>
            <p:extLst>
              <p:ext uri="{D42A27DB-BD31-4B8C-83A1-F6EECF244321}">
                <p14:modId xmlns:p14="http://schemas.microsoft.com/office/powerpoint/2010/main" val="2810446801"/>
              </p:ext>
            </p:extLst>
          </p:nvPr>
        </p:nvGraphicFramePr>
        <p:xfrm>
          <a:off x="5409406" y="4685975"/>
          <a:ext cx="1373188" cy="784225"/>
        </p:xfrm>
        <a:graphic>
          <a:graphicData uri="http://schemas.openxmlformats.org/presentationml/2006/ole">
            <mc:AlternateContent xmlns:mc="http://schemas.openxmlformats.org/markup-compatibility/2006">
              <mc:Choice xmlns:v="urn:schemas-microsoft-com:vml" Requires="v">
                <p:oleObj name="Equation" r:id="rId3" imgW="914400" imgH="520560" progId="Equation.DSMT4">
                  <p:embed/>
                </p:oleObj>
              </mc:Choice>
              <mc:Fallback>
                <p:oleObj name="Equation" r:id="rId3" imgW="914400" imgH="520560" progId="Equation.DSMT4">
                  <p:embed/>
                  <p:pic>
                    <p:nvPicPr>
                      <p:cNvPr id="5" name="Object 9">
                        <a:extLst>
                          <a:ext uri="{FF2B5EF4-FFF2-40B4-BE49-F238E27FC236}">
                            <a16:creationId xmlns:a16="http://schemas.microsoft.com/office/drawing/2014/main" id="{5CC77447-9E1E-40C5-97B5-62ADBF1F9D3E}"/>
                          </a:ext>
                        </a:extLst>
                      </p:cNvPr>
                      <p:cNvPicPr>
                        <a:picLocks noChangeAspect="1" noChangeArrowheads="1"/>
                      </p:cNvPicPr>
                      <p:nvPr/>
                    </p:nvPicPr>
                    <p:blipFill>
                      <a:blip r:embed="rId4"/>
                      <a:srcRect/>
                      <a:stretch>
                        <a:fillRect/>
                      </a:stretch>
                    </p:blipFill>
                    <p:spPr bwMode="auto">
                      <a:xfrm>
                        <a:off x="5409406" y="4685975"/>
                        <a:ext cx="1373188" cy="784225"/>
                      </a:xfrm>
                      <a:prstGeom prst="rect">
                        <a:avLst/>
                      </a:prstGeom>
                      <a:noFill/>
                      <a:ln>
                        <a:noFill/>
                      </a:ln>
                      <a:effectLst/>
                    </p:spPr>
                  </p:pic>
                </p:oleObj>
              </mc:Fallback>
            </mc:AlternateContent>
          </a:graphicData>
        </a:graphic>
      </p:graphicFrame>
      <p:pic>
        <p:nvPicPr>
          <p:cNvPr id="2052" name="Picture 4" descr="Lycoming Engines | Piston Aircraft | General Aviation">
            <a:extLst>
              <a:ext uri="{FF2B5EF4-FFF2-40B4-BE49-F238E27FC236}">
                <a16:creationId xmlns:a16="http://schemas.microsoft.com/office/drawing/2014/main" id="{32F0E588-AC0F-DDB5-54DD-5859CAA9C5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1079" y="84389"/>
            <a:ext cx="5188450" cy="3884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8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7.6.1 Piston Engine Scaling</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ts val="0"/>
              </a:spcBef>
              <a:buNone/>
            </a:pPr>
            <a:r>
              <a:rPr lang="en-US" altLang="en-US" dirty="0"/>
              <a:t>How to scale a piston engine:</a:t>
            </a:r>
          </a:p>
          <a:p>
            <a:pPr marL="457200" indent="-457200">
              <a:spcBef>
                <a:spcPts val="0"/>
              </a:spcBef>
              <a:buFont typeface="+mj-lt"/>
              <a:buAutoNum type="arabicPeriod"/>
            </a:pPr>
            <a:r>
              <a:rPr lang="en-US" altLang="en-US" sz="2000" dirty="0"/>
              <a:t>Start from specified engine power (kW or HP)</a:t>
            </a:r>
          </a:p>
          <a:p>
            <a:pPr marL="457200" indent="-457200" eaLnBrk="1" hangingPunct="1">
              <a:spcBef>
                <a:spcPts val="0"/>
              </a:spcBef>
              <a:buFont typeface="+mj-lt"/>
              <a:buAutoNum type="arabicPeriod"/>
            </a:pPr>
            <a:r>
              <a:rPr lang="en-US" altLang="en-US" sz="2000" dirty="0"/>
              <a:t>Look (online) for comparable engines and their specific data</a:t>
            </a:r>
          </a:p>
          <a:p>
            <a:pPr marL="625972" lvl="1" indent="-457200">
              <a:spcBef>
                <a:spcPts val="0"/>
              </a:spcBef>
            </a:pPr>
            <a:r>
              <a:rPr lang="en-US" altLang="en-US" sz="1800" dirty="0"/>
              <a:t>Ensure that similar thermodynamic conditions exist (similar velocities, cruise conditions…)</a:t>
            </a:r>
          </a:p>
          <a:p>
            <a:pPr marL="457200" indent="-457200">
              <a:spcBef>
                <a:spcPts val="0"/>
              </a:spcBef>
              <a:buFont typeface="+mj-lt"/>
              <a:buAutoNum type="arabicPeriod"/>
            </a:pPr>
            <a:r>
              <a:rPr lang="en-US" altLang="en-US" sz="2000" dirty="0"/>
              <a:t>Select an engine close to your power requirements</a:t>
            </a:r>
          </a:p>
          <a:p>
            <a:pPr marL="457200" indent="-457200">
              <a:spcBef>
                <a:spcPts val="0"/>
              </a:spcBef>
              <a:buFont typeface="+mj-lt"/>
              <a:buAutoNum type="arabicPeriod"/>
            </a:pPr>
            <a:r>
              <a:rPr lang="en-US" altLang="en-US" sz="2000" dirty="0"/>
              <a:t>Scale the engine power (as needed):</a:t>
            </a:r>
          </a:p>
          <a:p>
            <a:pPr marL="625972" lvl="1" indent="-457200">
              <a:spcBef>
                <a:spcPts val="0"/>
              </a:spcBef>
            </a:pPr>
            <a:r>
              <a:rPr lang="en-US" altLang="en-US" sz="1800" dirty="0"/>
              <a:t>You may change the number of cylinders</a:t>
            </a:r>
          </a:p>
          <a:p>
            <a:pPr marL="793750" lvl="2" indent="-166688">
              <a:spcBef>
                <a:spcPts val="0"/>
              </a:spcBef>
            </a:pPr>
            <a:r>
              <a:rPr lang="en-US" altLang="en-US" sz="1400" dirty="0"/>
              <a:t>E.g. You may replace a 4 cylinder engine by a 6 cylinder engine. </a:t>
            </a:r>
            <a:r>
              <a:rPr lang="en-US" altLang="en-US" sz="1400" dirty="0" err="1"/>
              <a:t>i.c.</a:t>
            </a:r>
            <a:r>
              <a:rPr lang="en-US" altLang="en-US" sz="1400" dirty="0"/>
              <a:t> the shaft power increases by 50%</a:t>
            </a:r>
          </a:p>
          <a:p>
            <a:pPr marL="625972" lvl="1" indent="-457200">
              <a:spcBef>
                <a:spcPts val="0"/>
              </a:spcBef>
            </a:pPr>
            <a:r>
              <a:rPr lang="en-US" altLang="en-US" sz="1800" dirty="0"/>
              <a:t>You may increase the cylinder volume and thus modify mass flow</a:t>
            </a:r>
          </a:p>
          <a:p>
            <a:pPr marL="793750" lvl="2" indent="-166688">
              <a:spcBef>
                <a:spcPts val="0"/>
              </a:spcBef>
            </a:pPr>
            <a:r>
              <a:rPr lang="en-US" altLang="en-US" sz="1400" dirty="0"/>
              <a:t>Scale the engine stroke (directly proportional) and/or piston diameter (proportional to square root of mas flow)</a:t>
            </a:r>
          </a:p>
          <a:p>
            <a:pPr marL="793750" lvl="2" indent="-166688">
              <a:spcBef>
                <a:spcPts val="0"/>
              </a:spcBef>
            </a:pPr>
            <a:r>
              <a:rPr lang="en-US" altLang="en-US" sz="1400" dirty="0"/>
              <a:t>If this requires significant changes in piston speed, piston bore or stroke, the number of cylinders should be modified</a:t>
            </a:r>
            <a:endParaRPr lang="en-US" altLang="en-US" sz="2000" dirty="0"/>
          </a:p>
          <a:p>
            <a:pPr marL="457200" indent="-457200">
              <a:spcBef>
                <a:spcPts val="0"/>
              </a:spcBef>
              <a:buFont typeface="+mj-lt"/>
              <a:buAutoNum type="arabicPeriod"/>
            </a:pPr>
            <a:r>
              <a:rPr lang="en-US" altLang="en-US" sz="2000" dirty="0"/>
              <a:t>Scale the engine weight according to the following equation:</a:t>
            </a:r>
          </a:p>
        </p:txBody>
      </p:sp>
      <p:graphicFrame>
        <p:nvGraphicFramePr>
          <p:cNvPr id="5" name="Object 9">
            <a:extLst>
              <a:ext uri="{FF2B5EF4-FFF2-40B4-BE49-F238E27FC236}">
                <a16:creationId xmlns:a16="http://schemas.microsoft.com/office/drawing/2014/main" id="{5CC77447-9E1E-40C5-97B5-62ADBF1F9D3E}"/>
              </a:ext>
            </a:extLst>
          </p:cNvPr>
          <p:cNvGraphicFramePr>
            <a:graphicFrameLocks noChangeAspect="1"/>
          </p:cNvGraphicFramePr>
          <p:nvPr>
            <p:extLst>
              <p:ext uri="{D42A27DB-BD31-4B8C-83A1-F6EECF244321}">
                <p14:modId xmlns:p14="http://schemas.microsoft.com/office/powerpoint/2010/main" val="172734502"/>
              </p:ext>
            </p:extLst>
          </p:nvPr>
        </p:nvGraphicFramePr>
        <p:xfrm>
          <a:off x="5409406" y="5078088"/>
          <a:ext cx="1373188" cy="784225"/>
        </p:xfrm>
        <a:graphic>
          <a:graphicData uri="http://schemas.openxmlformats.org/presentationml/2006/ole">
            <mc:AlternateContent xmlns:mc="http://schemas.openxmlformats.org/markup-compatibility/2006">
              <mc:Choice xmlns:v="urn:schemas-microsoft-com:vml" Requires="v">
                <p:oleObj name="Equation" r:id="rId3" imgW="914400" imgH="520560" progId="Equation.DSMT4">
                  <p:embed/>
                </p:oleObj>
              </mc:Choice>
              <mc:Fallback>
                <p:oleObj name="Equation" r:id="rId3" imgW="914400" imgH="520560" progId="Equation.DSMT4">
                  <p:embed/>
                  <p:pic>
                    <p:nvPicPr>
                      <p:cNvPr id="5" name="Object 9">
                        <a:extLst>
                          <a:ext uri="{FF2B5EF4-FFF2-40B4-BE49-F238E27FC236}">
                            <a16:creationId xmlns:a16="http://schemas.microsoft.com/office/drawing/2014/main" id="{5CC77447-9E1E-40C5-97B5-62ADBF1F9D3E}"/>
                          </a:ext>
                        </a:extLst>
                      </p:cNvPr>
                      <p:cNvPicPr>
                        <a:picLocks noChangeAspect="1" noChangeArrowheads="1"/>
                      </p:cNvPicPr>
                      <p:nvPr/>
                    </p:nvPicPr>
                    <p:blipFill>
                      <a:blip r:embed="rId4"/>
                      <a:srcRect/>
                      <a:stretch>
                        <a:fillRect/>
                      </a:stretch>
                    </p:blipFill>
                    <p:spPr bwMode="auto">
                      <a:xfrm>
                        <a:off x="5409406" y="5078088"/>
                        <a:ext cx="1373188" cy="784225"/>
                      </a:xfrm>
                      <a:prstGeom prst="rect">
                        <a:avLst/>
                      </a:prstGeom>
                      <a:noFill/>
                      <a:ln>
                        <a:noFill/>
                      </a:ln>
                      <a:effectLst/>
                    </p:spPr>
                  </p:pic>
                </p:oleObj>
              </mc:Fallback>
            </mc:AlternateContent>
          </a:graphicData>
        </a:graphic>
      </p:graphicFrame>
      <p:sp>
        <p:nvSpPr>
          <p:cNvPr id="3" name="TextBox 2">
            <a:extLst>
              <a:ext uri="{FF2B5EF4-FFF2-40B4-BE49-F238E27FC236}">
                <a16:creationId xmlns:a16="http://schemas.microsoft.com/office/drawing/2014/main" id="{B5FB90CF-5F87-41AD-9419-7BD2CE62FDC3}"/>
              </a:ext>
            </a:extLst>
          </p:cNvPr>
          <p:cNvSpPr txBox="1"/>
          <p:nvPr/>
        </p:nvSpPr>
        <p:spPr>
          <a:xfrm>
            <a:off x="9315450" y="5323654"/>
            <a:ext cx="2466975" cy="307777"/>
          </a:xfrm>
          <a:prstGeom prst="rect">
            <a:avLst/>
          </a:prstGeom>
          <a:solidFill>
            <a:srgbClr val="FFFF00"/>
          </a:solidFill>
          <a:ln>
            <a:solidFill>
              <a:schemeClr val="tx1"/>
            </a:solidFill>
          </a:ln>
        </p:spPr>
        <p:txBody>
          <a:bodyPr wrap="square">
            <a:spAutoFit/>
          </a:bodyPr>
          <a:lstStyle/>
          <a:p>
            <a:pPr>
              <a:spcBef>
                <a:spcPts val="0"/>
              </a:spcBef>
            </a:pPr>
            <a:r>
              <a:rPr lang="en-US" altLang="en-US" sz="1400" b="1" dirty="0"/>
              <a:t>For assignment 2, assume a = 1</a:t>
            </a:r>
          </a:p>
        </p:txBody>
      </p:sp>
      <p:pic>
        <p:nvPicPr>
          <p:cNvPr id="9" name="Picture 8">
            <a:extLst>
              <a:ext uri="{FF2B5EF4-FFF2-40B4-BE49-F238E27FC236}">
                <a16:creationId xmlns:a16="http://schemas.microsoft.com/office/drawing/2014/main" id="{BE694311-CC44-5C74-06AF-181C7A689F52}"/>
              </a:ext>
            </a:extLst>
          </p:cNvPr>
          <p:cNvPicPr>
            <a:picLocks noChangeAspect="1"/>
          </p:cNvPicPr>
          <p:nvPr/>
        </p:nvPicPr>
        <p:blipFill>
          <a:blip r:embed="rId5"/>
          <a:stretch>
            <a:fillRect/>
          </a:stretch>
        </p:blipFill>
        <p:spPr>
          <a:xfrm>
            <a:off x="6999983" y="333159"/>
            <a:ext cx="4782442" cy="1633029"/>
          </a:xfrm>
          <a:prstGeom prst="rect">
            <a:avLst/>
          </a:prstGeom>
        </p:spPr>
      </p:pic>
      <p:pic>
        <p:nvPicPr>
          <p:cNvPr id="1030" name="Picture 6" descr="Capacity/Volume: Automobile Engine Displacement">
            <a:extLst>
              <a:ext uri="{FF2B5EF4-FFF2-40B4-BE49-F238E27FC236}">
                <a16:creationId xmlns:a16="http://schemas.microsoft.com/office/drawing/2014/main" id="{027F91CA-1BB4-DA02-D261-D786A1BC8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3976" y="2148757"/>
            <a:ext cx="1942561" cy="2898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782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4D6237C0-7B07-4CD7-BC9E-36D06C8458FE}"/>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7"/>
            </a:pPr>
            <a:r>
              <a:rPr lang="en-US" dirty="0">
                <a:solidFill>
                  <a:schemeClr val="bg1"/>
                </a:solidFill>
              </a:rPr>
              <a:t>Preliminary Propulsion Sizing</a:t>
            </a:r>
          </a:p>
          <a:p>
            <a:pPr marL="192882" lvl="1" indent="0">
              <a:spcBef>
                <a:spcPts val="0"/>
              </a:spcBef>
              <a:buNone/>
            </a:pPr>
            <a:r>
              <a:rPr lang="en-US" sz="1800" dirty="0">
                <a:solidFill>
                  <a:schemeClr val="bg1">
                    <a:lumMod val="65000"/>
                  </a:schemeClr>
                </a:solidFill>
              </a:rPr>
              <a:t>7.1. Introduction </a:t>
            </a:r>
          </a:p>
          <a:p>
            <a:pPr marL="192882" lvl="1" indent="0">
              <a:spcBef>
                <a:spcPts val="0"/>
              </a:spcBef>
              <a:buNone/>
            </a:pPr>
            <a:r>
              <a:rPr lang="en-US" sz="1800" dirty="0">
                <a:solidFill>
                  <a:schemeClr val="bg1">
                    <a:lumMod val="65000"/>
                  </a:schemeClr>
                </a:solidFill>
              </a:rPr>
              <a:t>7.2. Gas Generators</a:t>
            </a:r>
          </a:p>
          <a:p>
            <a:pPr marL="192882" lvl="1" indent="0">
              <a:spcBef>
                <a:spcPts val="0"/>
              </a:spcBef>
              <a:buNone/>
            </a:pPr>
            <a:r>
              <a:rPr lang="en-US" sz="1800" dirty="0">
                <a:solidFill>
                  <a:schemeClr val="bg1">
                    <a:lumMod val="65000"/>
                  </a:schemeClr>
                </a:solidFill>
              </a:rPr>
              <a:t>7.3. Gas Turbine Thermodynamics (Recap)</a:t>
            </a:r>
          </a:p>
          <a:p>
            <a:pPr marL="192882" lvl="1" indent="0">
              <a:spcBef>
                <a:spcPts val="0"/>
              </a:spcBef>
              <a:buNone/>
            </a:pPr>
            <a:r>
              <a:rPr lang="en-US" sz="1600" dirty="0">
                <a:solidFill>
                  <a:schemeClr val="bg1">
                    <a:lumMod val="65000"/>
                  </a:schemeClr>
                </a:solidFill>
              </a:rPr>
              <a:t>	7.3.1 Ideal Cycle</a:t>
            </a:r>
          </a:p>
          <a:p>
            <a:pPr marL="192882" lvl="1" indent="0">
              <a:spcBef>
                <a:spcPts val="0"/>
              </a:spcBef>
              <a:buNone/>
            </a:pPr>
            <a:r>
              <a:rPr lang="en-US" sz="1600" dirty="0">
                <a:solidFill>
                  <a:schemeClr val="bg1">
                    <a:lumMod val="65000"/>
                  </a:schemeClr>
                </a:solidFill>
              </a:rPr>
              <a:t>	7.3.2 Gas Power &amp; Efficiency</a:t>
            </a:r>
          </a:p>
          <a:p>
            <a:pPr marL="192882" lvl="1" indent="0">
              <a:spcBef>
                <a:spcPts val="0"/>
              </a:spcBef>
              <a:buNone/>
            </a:pPr>
            <a:r>
              <a:rPr lang="en-US" sz="1600" dirty="0">
                <a:solidFill>
                  <a:schemeClr val="bg1">
                    <a:lumMod val="65000"/>
                  </a:schemeClr>
                </a:solidFill>
              </a:rPr>
              <a:t>	7.3.3 Real Processes</a:t>
            </a:r>
          </a:p>
          <a:p>
            <a:pPr marL="192882" lvl="1" indent="0">
              <a:spcBef>
                <a:spcPts val="0"/>
              </a:spcBef>
              <a:buNone/>
            </a:pPr>
            <a:r>
              <a:rPr lang="en-US" sz="1800" dirty="0">
                <a:solidFill>
                  <a:schemeClr val="bg1">
                    <a:lumMod val="65000"/>
                  </a:schemeClr>
                </a:solidFill>
              </a:rPr>
              <a:t>7.4. Gas Turbine Classifications &amp; Configurations</a:t>
            </a:r>
          </a:p>
          <a:p>
            <a:pPr marL="192882" lvl="1" indent="0">
              <a:spcBef>
                <a:spcPts val="0"/>
              </a:spcBef>
              <a:buNone/>
            </a:pPr>
            <a:r>
              <a:rPr lang="en-US" sz="1800" dirty="0">
                <a:solidFill>
                  <a:schemeClr val="bg1">
                    <a:lumMod val="65000"/>
                  </a:schemeClr>
                </a:solidFill>
              </a:rPr>
              <a:t>7.5. Governing Equations of Gas Turbines</a:t>
            </a:r>
          </a:p>
          <a:p>
            <a:pPr marL="192882" lvl="1" indent="0">
              <a:spcBef>
                <a:spcPts val="0"/>
              </a:spcBef>
              <a:buNone/>
            </a:pPr>
            <a:r>
              <a:rPr lang="en-US" sz="1800" dirty="0">
                <a:solidFill>
                  <a:schemeClr val="bg1"/>
                </a:solidFill>
              </a:rPr>
              <a:t>7.6. Engine Scaling techniques</a:t>
            </a:r>
          </a:p>
          <a:p>
            <a:pPr marL="192882" lvl="1" indent="0">
              <a:spcBef>
                <a:spcPts val="0"/>
              </a:spcBef>
              <a:buNone/>
            </a:pPr>
            <a:r>
              <a:rPr lang="en-US" sz="1600" dirty="0">
                <a:solidFill>
                  <a:schemeClr val="bg1"/>
                </a:solidFill>
              </a:rPr>
              <a:t>	7.6.1 Piston Engine Scaling</a:t>
            </a:r>
          </a:p>
          <a:p>
            <a:pPr marL="192882" lvl="1" indent="0">
              <a:spcBef>
                <a:spcPts val="0"/>
              </a:spcBef>
              <a:buNone/>
            </a:pPr>
            <a:r>
              <a:rPr lang="en-US" sz="1600" dirty="0">
                <a:solidFill>
                  <a:schemeClr val="bg1"/>
                </a:solidFill>
              </a:rPr>
              <a:t>	</a:t>
            </a:r>
            <a:r>
              <a:rPr lang="en-US" sz="1600" b="1" u="sng" dirty="0">
                <a:solidFill>
                  <a:schemeClr val="bg1"/>
                </a:solidFill>
              </a:rPr>
              <a:t>7.6.2 Propeller Engine Scaling</a:t>
            </a:r>
          </a:p>
          <a:p>
            <a:pPr marL="192882" lvl="1" indent="0">
              <a:spcBef>
                <a:spcPts val="0"/>
              </a:spcBef>
              <a:buNone/>
            </a:pPr>
            <a:r>
              <a:rPr lang="en-US" sz="1600" dirty="0">
                <a:solidFill>
                  <a:schemeClr val="bg1"/>
                </a:solidFill>
              </a:rPr>
              <a:t>	7.6.3 Turbojet Engine Scaling</a:t>
            </a:r>
          </a:p>
          <a:p>
            <a:pPr marL="192882" lvl="1" indent="0">
              <a:spcBef>
                <a:spcPts val="0"/>
              </a:spcBef>
              <a:buNone/>
            </a:pPr>
            <a:r>
              <a:rPr lang="en-US" sz="1600" dirty="0">
                <a:solidFill>
                  <a:schemeClr val="bg1"/>
                </a:solidFill>
              </a:rPr>
              <a:t>	7.6.4 Effects of Altitude and Velocity</a:t>
            </a:r>
          </a:p>
          <a:p>
            <a:pPr marL="192882" lvl="1" indent="0">
              <a:spcBef>
                <a:spcPts val="0"/>
              </a:spcBef>
              <a:buNone/>
            </a:pPr>
            <a:r>
              <a:rPr lang="en-US" sz="1800" dirty="0">
                <a:solidFill>
                  <a:schemeClr val="bg1"/>
                </a:solidFill>
              </a:rPr>
              <a:t>7.7. Engine Manufacturers &amp; Joint Programs</a:t>
            </a:r>
          </a:p>
          <a:p>
            <a:pPr marL="192882" lvl="1" indent="0">
              <a:spcBef>
                <a:spcPts val="0"/>
              </a:spcBef>
              <a:buNone/>
            </a:pPr>
            <a:r>
              <a:rPr lang="en-US" sz="1800" dirty="0">
                <a:solidFill>
                  <a:schemeClr val="bg1"/>
                </a:solidFill>
              </a:rPr>
              <a:t>7.8. Future Developments</a:t>
            </a:r>
          </a:p>
          <a:p>
            <a:pPr marL="192882" lvl="1" indent="0">
              <a:spcBef>
                <a:spcPts val="0"/>
              </a:spcBef>
              <a:buNone/>
            </a:pPr>
            <a:endParaRPr lang="en-US" sz="1800" dirty="0"/>
          </a:p>
          <a:p>
            <a:pPr marL="192882" lvl="1" indent="0">
              <a:spcBef>
                <a:spcPts val="0"/>
              </a:spcBef>
              <a:buNone/>
            </a:pPr>
            <a:endParaRPr lang="en-US" sz="1800" dirty="0"/>
          </a:p>
          <a:p>
            <a:pPr marL="192882" lvl="1" indent="0">
              <a:spcBef>
                <a:spcPts val="0"/>
              </a:spcBef>
              <a:buNone/>
            </a:pPr>
            <a:endParaRPr lang="en-US"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1192104161"/>
      </p:ext>
    </p:extLst>
  </p:cSld>
  <p:clrMapOvr>
    <a:masterClrMapping/>
  </p:clrMapOvr>
</p:sld>
</file>

<file path=ppt/theme/theme1.xml><?xml version="1.0" encoding="utf-8"?>
<a:theme xmlns:a="http://schemas.openxmlformats.org/drawingml/2006/main" name="PP_Template_Style3_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SC-Style2_Template_Wide.pptx" id="{3D0B0D97-259A-449B-8BFC-ECFBCEFB1062}" vid="{A7747E40-3A56-4F4B-B899-A672E231D991}"/>
    </a:ext>
  </a:extLst>
</a:theme>
</file>

<file path=ppt/theme/theme2.xml><?xml version="1.0" encoding="utf-8"?>
<a:theme xmlns:a="http://schemas.openxmlformats.org/drawingml/2006/main" name="Style2_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SC-Style2_Template_Wide.pptx" id="{3D0B0D97-259A-449B-8BFC-ECFBCEFB1062}" vid="{9263BF56-27D3-47C2-A6DB-73643552863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USC-MFMS_Wide_Template</Template>
  <TotalTime>2479</TotalTime>
  <Words>3585</Words>
  <Application>Microsoft Office PowerPoint</Application>
  <PresentationFormat>Widescreen</PresentationFormat>
  <Paragraphs>554</Paragraphs>
  <Slides>45</Slides>
  <Notes>43</Notes>
  <HiddenSlides>3</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45</vt:i4>
      </vt:variant>
    </vt:vector>
  </HeadingPairs>
  <TitlesOfParts>
    <vt:vector size="54" baseType="lpstr">
      <vt:lpstr>Arial</vt:lpstr>
      <vt:lpstr>ArialMT</vt:lpstr>
      <vt:lpstr>Calibri</vt:lpstr>
      <vt:lpstr>Roboto</vt:lpstr>
      <vt:lpstr>Times New Roman</vt:lpstr>
      <vt:lpstr>Wingdings</vt:lpstr>
      <vt:lpstr>PP_Template_Style3_Title</vt:lpstr>
      <vt:lpstr>Style2_Footer</vt:lpstr>
      <vt:lpstr>Equation</vt:lpstr>
      <vt:lpstr>PRELIMINARY PROPULSION SIZING 2</vt:lpstr>
      <vt:lpstr>Are you on track for this course?</vt:lpstr>
      <vt:lpstr>Lecture Contents</vt:lpstr>
      <vt:lpstr>Lecture Contents</vt:lpstr>
      <vt:lpstr>7.6 Engine Scaling Techniques</vt:lpstr>
      <vt:lpstr>Lecture Contents</vt:lpstr>
      <vt:lpstr>7.6.1 Piston Engine Scaling</vt:lpstr>
      <vt:lpstr>7.6.1 Piston Engine Scaling</vt:lpstr>
      <vt:lpstr>Lecture Contents</vt:lpstr>
      <vt:lpstr>7.6.2 Propeller Engine Scaling</vt:lpstr>
      <vt:lpstr>7.6.2 Propeller Engine Scaling</vt:lpstr>
      <vt:lpstr>7.6.2 Propeller Engine Scaling</vt:lpstr>
      <vt:lpstr>7.6.2 Propeller Engine Scaling</vt:lpstr>
      <vt:lpstr>7.6.2 Propeller Engine Scaling</vt:lpstr>
      <vt:lpstr>7.6.2 Propeller Engine Scaling</vt:lpstr>
      <vt:lpstr>7.6.2 Propeller Engine Scaling</vt:lpstr>
      <vt:lpstr>7.6.2 Propeller Engine Scaling</vt:lpstr>
      <vt:lpstr>Lecture Contents</vt:lpstr>
      <vt:lpstr>7.6.3 Engine Scaling (Wing-Mounted Engines)</vt:lpstr>
      <vt:lpstr>7.6.3 Engine Scaling</vt:lpstr>
      <vt:lpstr>7.6.3 Turbo-jet Engine Scaling</vt:lpstr>
      <vt:lpstr>7.6.3 Turbo-jet Engine Scaling</vt:lpstr>
      <vt:lpstr>7.6.3 Turbo-jet Engine Scaling</vt:lpstr>
      <vt:lpstr>Lecture Contents</vt:lpstr>
      <vt:lpstr>7.6.4 Altitude and Velocity Effects</vt:lpstr>
      <vt:lpstr>Lecture Contents</vt:lpstr>
      <vt:lpstr>7.7 Engine Manufacturers</vt:lpstr>
      <vt:lpstr>7.7 Engine Manufacturers</vt:lpstr>
      <vt:lpstr>7.7 Engine Manufacturers</vt:lpstr>
      <vt:lpstr>7.7 Engine Manufacturers: Joint Programs 1 – IAE Superfan V2500 </vt:lpstr>
      <vt:lpstr>7.7 Engine Manufacturers: Joint Programs 2 – CFM56 family of engines </vt:lpstr>
      <vt:lpstr>7.7 Engine Manufacturers: Joint Programs 3 – GP7000 Engine Alliance </vt:lpstr>
      <vt:lpstr>7.7 Engine Manufacturers: Joint Programs 4 – Eurojet EJ200 </vt:lpstr>
      <vt:lpstr>Lecture Contents</vt:lpstr>
      <vt:lpstr>7.8 Future Developments</vt:lpstr>
      <vt:lpstr>7.8 Future Developments</vt:lpstr>
      <vt:lpstr>7.8 Future Developments</vt:lpstr>
      <vt:lpstr>7.8 Future Developments</vt:lpstr>
      <vt:lpstr>7.8 Future Developments</vt:lpstr>
      <vt:lpstr>7.8 Future Developments</vt:lpstr>
      <vt:lpstr>7.8 Future Developments</vt:lpstr>
      <vt:lpstr>7.8 Future Developments</vt:lpstr>
      <vt:lpstr>7.8 Future Developments</vt:lpstr>
      <vt:lpstr>7.8 Future Developments</vt:lpstr>
      <vt:lpstr>PRELIMINARY PROPULSION SIZING 2</vt:lpstr>
    </vt:vector>
  </TitlesOfParts>
  <Company>University of South Carolina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Topic Title] Lecture [#] [Instructor Name]</dc:title>
  <dc:creator>Jaspreet Pandher</dc:creator>
  <cp:lastModifiedBy>De Backer, Wout</cp:lastModifiedBy>
  <cp:revision>222</cp:revision>
  <dcterms:created xsi:type="dcterms:W3CDTF">2019-08-09T12:15:29Z</dcterms:created>
  <dcterms:modified xsi:type="dcterms:W3CDTF">2024-09-24T15:28:51Z</dcterms:modified>
</cp:coreProperties>
</file>